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4"/>
  </p:notesMasterIdLst>
  <p:sldIdLst>
    <p:sldId id="311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304" r:id="rId17"/>
    <p:sldId id="310" r:id="rId18"/>
    <p:sldId id="281" r:id="rId19"/>
    <p:sldId id="308" r:id="rId20"/>
    <p:sldId id="283" r:id="rId21"/>
    <p:sldId id="284" r:id="rId22"/>
    <p:sldId id="285" r:id="rId23"/>
  </p:sldIdLst>
  <p:sldSz cx="10693400" cy="7562850"/>
  <p:notesSz cx="9929813" cy="679926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37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Анатольевич" initials="САА" lastIdx="4" clrIdx="0">
    <p:extLst>
      <p:ext uri="{19B8F6BF-5375-455C-9EA6-DF929625EA0E}">
        <p15:presenceInfo xmlns:p15="http://schemas.microsoft.com/office/powerpoint/2012/main" userId="S-1-5-21-1404767361-3651120182-1436111406-2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E93"/>
    <a:srgbClr val="E6E6E6"/>
    <a:srgbClr val="58B2CA"/>
    <a:srgbClr val="FFFFFF"/>
    <a:srgbClr val="CC3300"/>
    <a:srgbClr val="34AB62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2" autoAdjust="0"/>
  </p:normalViewPr>
  <p:slideViewPr>
    <p:cSldViewPr>
      <p:cViewPr varScale="1">
        <p:scale>
          <a:sx n="67" d="100"/>
          <a:sy n="67" d="100"/>
        </p:scale>
        <p:origin x="1507" y="48"/>
      </p:cViewPr>
      <p:guideLst>
        <p:guide orient="horz" pos="2337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endParaRPr lang="ru-RU" sz="10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5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NeighborX="-933" custLinFactNeighborY="63702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976" custLinFactNeighborY="20880"/>
      <dgm:spPr/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460875" custLinFactNeighborX="-933" custLinFactNeighborY="5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ScaleY="77622" custLinFactNeighborX="-338" custLinFactNeighborY="53538"/>
      <dgm:spPr/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 custLinFactY="1100000" custLinFactNeighborX="543" custLinFactNeighborY="1115098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 custLinFactNeighborY="5629"/>
      <dgm:spPr/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B01C-A8B9-4918-B5A6-FED44FD2DE1D}">
      <dsp:nvSpPr>
        <dsp:cNvPr id="0" name=""/>
        <dsp:cNvSpPr/>
      </dsp:nvSpPr>
      <dsp:spPr>
        <a:xfrm>
          <a:off x="0" y="0"/>
          <a:ext cx="9289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8F49F-A7D3-4749-B8CA-D2AAE0D36BFE}">
      <dsp:nvSpPr>
        <dsp:cNvPr id="0" name=""/>
        <dsp:cNvSpPr/>
      </dsp:nvSpPr>
      <dsp:spPr>
        <a:xfrm>
          <a:off x="0" y="2250"/>
          <a:ext cx="2484567" cy="46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u="sng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sp:txBody>
      <dsp:txXfrm>
        <a:off x="0" y="2250"/>
        <a:ext cx="2484567" cy="4604011"/>
      </dsp:txXfrm>
    </dsp:sp>
    <dsp:sp modelId="{ED506ABE-5FA6-46BD-AA8C-9D20B3EFC4F6}">
      <dsp:nvSpPr>
        <dsp:cNvPr id="0" name=""/>
        <dsp:cNvSpPr/>
      </dsp:nvSpPr>
      <dsp:spPr>
        <a:xfrm>
          <a:off x="2592314" y="0"/>
          <a:ext cx="6672364" cy="129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sp:txBody>
      <dsp:txXfrm>
        <a:off x="2592314" y="0"/>
        <a:ext cx="6672364" cy="1292630"/>
      </dsp:txXfrm>
    </dsp:sp>
    <dsp:sp modelId="{3ED2532A-6D27-4692-AE4A-2E61FEED3B6F}">
      <dsp:nvSpPr>
        <dsp:cNvPr id="0" name=""/>
        <dsp:cNvSpPr/>
      </dsp:nvSpPr>
      <dsp:spPr>
        <a:xfrm>
          <a:off x="2421124" y="1400683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E0D83A-E284-4758-B561-7D96ED597CC3}">
      <dsp:nvSpPr>
        <dsp:cNvPr id="0" name=""/>
        <dsp:cNvSpPr/>
      </dsp:nvSpPr>
      <dsp:spPr>
        <a:xfrm>
          <a:off x="2546942" y="1694044"/>
          <a:ext cx="6672364" cy="103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942" y="1694044"/>
        <a:ext cx="6672364" cy="1035849"/>
      </dsp:txXfrm>
    </dsp:sp>
    <dsp:sp modelId="{E10D2079-AA26-4C30-945D-6840BBF6916F}">
      <dsp:nvSpPr>
        <dsp:cNvPr id="0" name=""/>
        <dsp:cNvSpPr/>
      </dsp:nvSpPr>
      <dsp:spPr>
        <a:xfrm>
          <a:off x="2421124" y="2949065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14CF65-3E02-462B-834C-4B92D3023C38}">
      <dsp:nvSpPr>
        <dsp:cNvPr id="0" name=""/>
        <dsp:cNvSpPr/>
      </dsp:nvSpPr>
      <dsp:spPr>
        <a:xfrm>
          <a:off x="2589512" y="3216672"/>
          <a:ext cx="6672364" cy="100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sp:txBody>
      <dsp:txXfrm>
        <a:off x="2589512" y="3216672"/>
        <a:ext cx="6672364" cy="1003365"/>
      </dsp:txXfrm>
    </dsp:sp>
    <dsp:sp modelId="{E3066207-4791-4934-AE4B-05D0B5009287}">
      <dsp:nvSpPr>
        <dsp:cNvPr id="0" name=""/>
        <dsp:cNvSpPr/>
      </dsp:nvSpPr>
      <dsp:spPr>
        <a:xfrm>
          <a:off x="2489170" y="4608512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B9F088-A118-46E3-907F-03736C324E15}">
      <dsp:nvSpPr>
        <dsp:cNvPr id="0" name=""/>
        <dsp:cNvSpPr/>
      </dsp:nvSpPr>
      <dsp:spPr>
        <a:xfrm>
          <a:off x="2612064" y="3665163"/>
          <a:ext cx="6672364" cy="94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64" y="3665163"/>
        <a:ext cx="6672364" cy="943348"/>
      </dsp:txXfrm>
    </dsp:sp>
    <dsp:sp modelId="{97DF9CE5-50F0-4368-82FE-8D19984B16BC}">
      <dsp:nvSpPr>
        <dsp:cNvPr id="0" name=""/>
        <dsp:cNvSpPr/>
      </dsp:nvSpPr>
      <dsp:spPr>
        <a:xfrm>
          <a:off x="2489170" y="4608512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9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6" tIns="84056" rIns="84056" bIns="84056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6" tIns="84056" rIns="84056" bIns="8405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40551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Законодательные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/>
            <a:r>
              <a:rPr lang="ru-RU" b="0" cap="none" baseline="0" dirty="0"/>
              <a:t>Условия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87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defTabSz="914492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5903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33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4905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val="3711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val="25458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928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nalog.gov.by/uploads/documents/Prilozhenie-24-dlja-fiz.-lits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399554-55F5-4C7E-9DD3-D9601A674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72200BD3-1BD5-40EE-B04B-6807A4EC20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693400" cy="50775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Виды деятельности,</a:t>
            </a: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при осуществлении которых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физические лица уплачивают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единый </a:t>
            </a:r>
            <a:r>
              <a:rPr lang="ru-RU" sz="4000" b="1">
                <a:solidFill>
                  <a:srgbClr val="FFFFFF"/>
                </a:solidFill>
                <a:cs typeface="Times New Roman" pitchFamily="18" charset="0"/>
              </a:rPr>
              <a:t>налог с </a:t>
            </a: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индивидуальных предпринимателей и иных физических лиц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500" b="1" dirty="0">
                <a:solidFill>
                  <a:srgbClr val="FFFFFF"/>
                </a:solidFill>
                <a:cs typeface="Times New Roman" pitchFamily="18" charset="0"/>
              </a:rPr>
              <a:t>(глава 33 Налогового кодекса Республики Беларусь) </a:t>
            </a:r>
            <a:endParaRPr lang="ru-RU" sz="2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nalog.gov.by/uploads/images/jivite-mudro50x300-1.jpg">
            <a:extLst>
              <a:ext uri="{FF2B5EF4-FFF2-40B4-BE49-F238E27FC236}">
                <a16:creationId xmlns:a16="http://schemas.microsoft.com/office/drawing/2014/main" id="{5AE14888-BC5A-4917-9098-386CB0A3E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6138788" y="5725641"/>
            <a:ext cx="4249648" cy="8264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C9B63-EAAD-4382-A30C-216BE7300CB6}"/>
              </a:ext>
            </a:extLst>
          </p:cNvPr>
          <p:cNvSpPr txBox="1"/>
          <p:nvPr/>
        </p:nvSpPr>
        <p:spPr>
          <a:xfrm>
            <a:off x="4662624" y="6790902"/>
            <a:ext cx="13681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317E93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0882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710FE-0ADA-4B44-9ABD-C857DCE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8029" b="9292"/>
          <a:stretch/>
        </p:blipFill>
        <p:spPr>
          <a:xfrm>
            <a:off x="562668" y="974130"/>
            <a:ext cx="2727303" cy="1872208"/>
          </a:xfrm>
          <a:prstGeom prst="rect">
            <a:avLst/>
          </a:prstGeom>
        </p:spPr>
      </p:pic>
      <p:pic>
        <p:nvPicPr>
          <p:cNvPr id="6" name="Рисунок 5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7" y="4142482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114F5-33C8-4275-A36B-9D92914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9648A6-EA76-45DD-AEBE-A15956E7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8462" r="8358"/>
          <a:stretch/>
        </p:blipFill>
        <p:spPr>
          <a:xfrm>
            <a:off x="6147153" y="793093"/>
            <a:ext cx="1771686" cy="2232248"/>
          </a:xfrm>
          <a:prstGeom prst="rect">
            <a:avLst/>
          </a:prstGeom>
        </p:spPr>
      </p:pic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181934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9865" y="2927565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каминов, очистка и покраска кровли, покраска ограждений и хозяйственных построек, установка дверных полотен и коробок, окон и оконных коробок, рам из различных материалов;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10" y="5507735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A8CE06-1722-45CB-A1BD-FB1D50D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6" y="5381742"/>
            <a:ext cx="1456367" cy="182164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C011429-770D-4B23-BD60-1152E16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5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E81B1A-0D6E-434B-A71F-574D1B1DD919}"/>
              </a:ext>
            </a:extLst>
          </p:cNvPr>
          <p:cNvSpPr/>
          <p:nvPr/>
        </p:nvSpPr>
        <p:spPr>
          <a:xfrm>
            <a:off x="-16272" y="6730514"/>
            <a:ext cx="10697550" cy="81818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/>
              <a:t>Условия ОСУЩЕСТВЛЕНИЯ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ВПРАВЕ осуществлять 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33 Налогового кодекса.</a:t>
            </a:r>
          </a:p>
          <a:p>
            <a:pPr indent="177800" algn="just">
              <a:lnSpc>
                <a:spcPts val="1700"/>
              </a:lnSpc>
            </a:pPr>
            <a:r>
              <a:rPr lang="ru-RU" sz="16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7C1E63-8F7C-4E0A-80E6-9C4B196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32" y="7123189"/>
            <a:ext cx="891117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4669204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1722252"/>
              </p:ext>
            </p:extLst>
          </p:nvPr>
        </p:nvGraphicFramePr>
        <p:xfrm>
          <a:off x="837352" y="2364948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DDF8E2-E85C-415F-8344-5A30B43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предшествующего дню начала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в календарном месяце деятельности, </a:t>
            </a: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подать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налоговый орган письменное УВЕДОМЛЕНИЕ или уведомление через личный кабинет плательщика.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EE41CD-158A-4395-81FC-42CD5EEA25F6}"/>
              </a:ext>
            </a:extLst>
          </p:cNvPr>
          <p:cNvSpPr/>
          <p:nvPr/>
        </p:nvSpPr>
        <p:spPr>
          <a:xfrm>
            <a:off x="1170236" y="6030874"/>
            <a:ext cx="86409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календарном месяце  понимается дата, указанная физическим лицом в уведомлении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такого календарного месяца, а при отсутствии такой даты – 1-е число такого календарного месяца.</a:t>
            </a:r>
          </a:p>
        </p:txBody>
      </p:sp>
      <p:pic>
        <p:nvPicPr>
          <p:cNvPr id="9" name="Picture 12" descr="https://st.depositphotos.com/1636803/2425/i/950/depositphotos_24250511-stock-photo-green-exclamation-mark.jpg">
            <a:extLst>
              <a:ext uri="{FF2B5EF4-FFF2-40B4-BE49-F238E27FC236}">
                <a16:creationId xmlns:a16="http://schemas.microsoft.com/office/drawing/2014/main" id="{E35666A1-7E73-4241-8D57-7A23A299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487870" y="5941665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44C127-AD31-4241-B8A1-CCABF31752AE}"/>
              </a:ext>
            </a:extLst>
          </p:cNvPr>
          <p:cNvSpPr txBox="1"/>
          <p:nvPr/>
        </p:nvSpPr>
        <p:spPr>
          <a:xfrm>
            <a:off x="2651544" y="4140773"/>
            <a:ext cx="7159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373063" algn="just">
              <a:lnSpc>
                <a:spcPts val="2400"/>
              </a:lnSpc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установлена приложением 13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EEDDD7-2186-4F32-948A-A0F81E4C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44A4B6-2AB3-42DB-A174-6235F1DA5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7" t="18875" r="49326" b="5707"/>
          <a:stretch/>
        </p:blipFill>
        <p:spPr>
          <a:xfrm>
            <a:off x="1170236" y="4078817"/>
            <a:ext cx="1657108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3C158-F982-484B-9CDD-5705AF626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"/>
          <a:stretch/>
        </p:blipFill>
        <p:spPr>
          <a:xfrm>
            <a:off x="1136255" y="1987854"/>
            <a:ext cx="1402133" cy="19005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8C45-38CC-4920-BEBE-0CEB6E83EA6D}"/>
              </a:ext>
            </a:extLst>
          </p:cNvPr>
          <p:cNvSpPr txBox="1"/>
          <p:nvPr/>
        </p:nvSpPr>
        <p:spPr>
          <a:xfrm>
            <a:off x="2157574" y="2197249"/>
            <a:ext cx="779966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>
              <a:lnSpc>
                <a:spcPts val="2200"/>
              </a:lnSpc>
            </a:pP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уведомлении необходимо указать:</a:t>
            </a:r>
          </a:p>
          <a:p>
            <a:pPr marL="879475" indent="-342900" algn="just">
              <a:lnSpc>
                <a:spcPts val="22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календарного месяца,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который предоставляется уведомление;</a:t>
            </a:r>
            <a:endPara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физическое лицо предполагает осуществлять;</a:t>
            </a: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осуществления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A159B-C304-4521-B3BD-E97A96AA1BAA}"/>
              </a:ext>
            </a:extLst>
          </p:cNvPr>
          <p:cNvSpPr txBox="1"/>
          <p:nvPr/>
        </p:nvSpPr>
        <p:spPr>
          <a:xfrm>
            <a:off x="773180" y="4019416"/>
            <a:ext cx="9184055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услуг;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осуществления  деятельности 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 пределах  месяца,  за  который представляется уведомление);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объекте(ах) недвижимого имущества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(квартира, жилой дом, садовый домик, дача), предоставляемом(</a:t>
            </a:r>
            <a:r>
              <a:rPr lang="ru-RU" sz="2200" kern="1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краткосрочного проживания и принадлежащем(их) ему на праве собственности;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праве на льготы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прилагаемых документах.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B7D46E-E4F9-4007-86E0-F288A31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5ECEE-AC14-4D92-BF6B-8868B5A42D3B}"/>
              </a:ext>
            </a:extLst>
          </p:cNvPr>
          <p:cNvSpPr txBox="1"/>
          <p:nvPr/>
        </p:nvSpPr>
        <p:spPr>
          <a:xfrm>
            <a:off x="1207252" y="6517729"/>
            <a:ext cx="871296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предоставляется за каждый месяц, в котором будет осуществляться деятельность.</a:t>
            </a:r>
            <a:endParaRPr lang="ru-RU" sz="23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AAD8E2-9F93-405B-BD40-9D0598D79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6" t="4640" r="23738" b="2719"/>
          <a:stretch/>
        </p:blipFill>
        <p:spPr>
          <a:xfrm>
            <a:off x="599074" y="6273053"/>
            <a:ext cx="422243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09" y="3682250"/>
            <a:ext cx="1816499" cy="18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НАЛОГОВЫМ ОРГАНОМ СУММЫ ЕДИНОГО НАЛОГА. Ставки налога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000" y="2310146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поданного уведомления налоговый орган исчислит СУММУ единого налога исходя из ставок налога, установленных в населенном пункте, в котором будет осуществляться 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356" y="5437172"/>
            <a:ext cx="899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для физических лиц, не зарегистрированных в качестве ИП, установлены в размерах согласно </a:t>
            </a:r>
            <a:r>
              <a:rPr lang="ru-RU" sz="25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приложению 24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Налоговому кодексу.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9773D-0738-4300-BCA6-7CC24DADCCA8}"/>
              </a:ext>
            </a:extLst>
          </p:cNvPr>
          <p:cNvSpPr txBox="1"/>
          <p:nvPr/>
        </p:nvSpPr>
        <p:spPr>
          <a:xfrm>
            <a:off x="915000" y="4155525"/>
            <a:ext cx="71626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устанавливаются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месяц в белорусских рублях.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58D2F3-833D-4DE5-9E6C-314DE6B9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9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6CF4C1-430C-4249-B1A8-2103035D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" y="4418124"/>
            <a:ext cx="2577301" cy="24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6" y="1880716"/>
            <a:ext cx="1891797" cy="2109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НАЛОГА. Срок уплаты налога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396703"/>
            <a:ext cx="7014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уплачивается </a:t>
            </a:r>
            <a:b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</a:t>
            </a:r>
            <a:r>
              <a:rPr lang="ru-RU" sz="30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D01BC-5544-4F9D-AECC-0B4ED1F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98659-AF5E-45C2-879F-A30290216742}"/>
              </a:ext>
            </a:extLst>
          </p:cNvPr>
          <p:cNvSpPr txBox="1"/>
          <p:nvPr/>
        </p:nvSpPr>
        <p:spPr>
          <a:xfrm>
            <a:off x="3299754" y="4158159"/>
            <a:ext cx="64890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в случае, предусмотренном ч.1 п.5 ст.343 Налогового кодекса (при изменении в периоде, за который уплачен единый налог, условий осуществления деятельности), производится на основании извещения налогового органа НЕ ПОЗДНЕЕ ДНЯ, предшествующего дню изменения условий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912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7200800" cy="432048"/>
          </a:xfrm>
        </p:spPr>
        <p:txBody>
          <a:bodyPr/>
          <a:lstStyle/>
          <a:p>
            <a:r>
              <a:rPr lang="ru-RU" b="1" cap="all" dirty="0"/>
              <a:t>Отчетность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053233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физических лиц, осуществляющих указанные виды деятельности, ОТСУТСТВУЕТ обязанность:</a:t>
            </a: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доходов;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F3421B-E531-4508-B378-CA249EB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Ответственность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выявления налоговыми органами ВПЕРВЫЕ фактов осуществления физическим лицом деятельности БЕЗ УПЛАТЫ единого налога, единый налог исчисляется налоговым органом в размере ставки единого налога. </a:t>
            </a:r>
          </a:p>
          <a:p>
            <a:pPr algn="just">
              <a:spcBef>
                <a:spcPts val="2400"/>
              </a:spcBef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налоговыми органами </a:t>
            </a:r>
            <a:b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осуществления физическим лицом деятельности без уплаты единого налога, единый налог исчисляется налоговым органом с применением КОЭФФИЦИЕНТА 5. При этом, льготы по единому налогу, предусмотренные статьей 340 Налогового кодекса, не 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6882C2-72D0-417A-8133-3D7009F5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 торговых местах и (или) в иных установленных местными исполнительными и распорядительными органами местах: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052031-EA80-461E-8D32-B00BD17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1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Законодательные 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8407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Указа Президента Республики Беларусь от 18.04.2019 №151 «Об изменении указов Президента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4254252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МНС от 31.12.2010 № 96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постановке и снятии с учета в налоговых органах» (с учетом изменений и дополнений).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13 к постановлению МНС от 31.12.2010 № 100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исчислении и уплате налогов с физических лиц».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CFD1B7-F3BB-42E5-B8A0-51CCB70E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20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8BB473-963B-4513-AE72-5689406E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t="2657" b="7416"/>
          <a:stretch/>
        </p:blipFill>
        <p:spPr>
          <a:xfrm>
            <a:off x="783040" y="942440"/>
            <a:ext cx="1847212" cy="1514202"/>
          </a:xfrm>
          <a:prstGeom prst="rect">
            <a:avLst/>
          </a:prstGeom>
        </p:spPr>
      </p:pic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(кошки,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15AB1A6-5A58-4F09-86AE-593A821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трав, уборка озелененной территории от листьев, скошенной травы и мусора;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1331A-7E4B-47DB-910E-11D43D1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97A9F-73DF-4D69-A2D6-695054A2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" r="18109" b="5317"/>
          <a:stretch/>
        </p:blipFill>
        <p:spPr>
          <a:xfrm>
            <a:off x="679935" y="3141484"/>
            <a:ext cx="1944217" cy="2194258"/>
          </a:xfrm>
          <a:prstGeom prst="rect">
            <a:avLst/>
          </a:prstGeom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настройка, ремонт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обслуживание свадеб, 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A71BA6-1DEF-4C4E-8AFA-BA4414B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отжиму сока, выпас скота;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69B69-68B6-4ACE-B391-824690A55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20" y="5366185"/>
            <a:ext cx="1472476" cy="205196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9435F-55CE-4962-8694-24BCF56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FF74F-35EA-4FFA-AB25-A3C62F06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6" y="4573513"/>
            <a:ext cx="2610059" cy="230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39ECF6-89FF-429F-B9DD-0B6A556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B1974-5A8C-49B5-9CF7-79882E8A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8" y="2024181"/>
            <a:ext cx="1584177" cy="168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08F445-985A-42FB-83E6-38FABCDE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2586" r="6297"/>
          <a:stretch/>
        </p:blipFill>
        <p:spPr>
          <a:xfrm>
            <a:off x="857229" y="5346844"/>
            <a:ext cx="2185216" cy="1804384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81" y="3536709"/>
            <a:ext cx="1678064" cy="1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411" r="15150" b="4147"/>
          <a:stretch/>
        </p:blipFill>
        <p:spPr bwMode="auto">
          <a:xfrm>
            <a:off x="8355436" y="756758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767" y="1508797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290" y="5673841"/>
            <a:ext cx="7299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2290" y="2411090"/>
            <a:ext cx="5515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385" y="370998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обуви, зонтов, сумок, чемоданов, изготовление дубликатов ключей, нанесение моментальной гравировки на предметы, предоставленные потребителем;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EE02E45-1EF4-454F-805A-E9B37A7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9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466" r="5052" b="5577"/>
          <a:stretch/>
        </p:blipFill>
        <p:spPr bwMode="auto">
          <a:xfrm>
            <a:off x="681695" y="1038178"/>
            <a:ext cx="1726776" cy="2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82" r="9840" b="8481"/>
          <a:stretch/>
        </p:blipFill>
        <p:spPr bwMode="auto">
          <a:xfrm>
            <a:off x="592583" y="4741064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8243"/>
          <a:stretch/>
        </p:blipFill>
        <p:spPr bwMode="auto">
          <a:xfrm>
            <a:off x="8175543" y="2192090"/>
            <a:ext cx="1851677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796" y="142546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796" y="2259023"/>
            <a:ext cx="5963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мебели, установка (крепление) в домашних хозяйствах предметов интерьера и бытовых изделий (за исключением кондиционеров и газовых плит), монтаж встраиваемых кухонь, встраиваемых шкафов, антресолей;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796" y="4795365"/>
            <a:ext cx="741682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70AF58-5F93-4DE3-9772-D85C4BE4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08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1467</Words>
  <Application>Microsoft Office PowerPoint</Application>
  <PresentationFormat>Произвольный</PresentationFormat>
  <Paragraphs>112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Helvetica Neue</vt:lpstr>
      <vt:lpstr>Wingdings</vt:lpstr>
      <vt:lpstr>Wingdings 2</vt:lpstr>
      <vt:lpstr>Constantia</vt:lpstr>
      <vt:lpstr>Calibri</vt:lpstr>
      <vt:lpstr>Times New Roman</vt:lpstr>
      <vt:lpstr>Arial</vt:lpstr>
      <vt:lpstr>Тема Office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ОСУЩЕСТВЛЕНИЯ ДЕЯТЕЛЬНОСТИ</vt:lpstr>
      <vt:lpstr>ПОРЯДОК ДЕЙСТВИЙ ДО НАЧАЛА ОСУЩЕСТВЛЕНИЯ ДЕЯТЕЛЬНОСТИ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Соловьев Александр Анатольевич</cp:lastModifiedBy>
  <cp:revision>601</cp:revision>
  <cp:lastPrinted>2021-08-31T14:06:21Z</cp:lastPrinted>
  <dcterms:modified xsi:type="dcterms:W3CDTF">2021-09-02T06:09:32Z</dcterms:modified>
</cp:coreProperties>
</file>