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07" r:id="rId1"/>
  </p:sldMasterIdLst>
  <p:notesMasterIdLst>
    <p:notesMasterId r:id="rId11"/>
  </p:notesMasterIdLst>
  <p:sldIdLst>
    <p:sldId id="329" r:id="rId2"/>
    <p:sldId id="341" r:id="rId3"/>
    <p:sldId id="308" r:id="rId4"/>
    <p:sldId id="343" r:id="rId5"/>
    <p:sldId id="334" r:id="rId6"/>
    <p:sldId id="340" r:id="rId7"/>
    <p:sldId id="318" r:id="rId8"/>
    <p:sldId id="330" r:id="rId9"/>
    <p:sldId id="342" r:id="rId10"/>
  </p:sldIdLst>
  <p:sldSz cx="9144000" cy="6858000" type="screen4x3"/>
  <p:notesSz cx="7102475" cy="102346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66FF99"/>
    <a:srgbClr val="FFCCFF"/>
    <a:srgbClr val="99FFCC"/>
    <a:srgbClr val="CC66FF"/>
    <a:srgbClr val="99FF33"/>
    <a:srgbClr val="DBCAEE"/>
    <a:srgbClr val="35F907"/>
    <a:srgbClr val="66FF66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42" autoAdjust="0"/>
    <p:restoredTop sz="97235" autoAdjust="0"/>
  </p:normalViewPr>
  <p:slideViewPr>
    <p:cSldViewPr>
      <p:cViewPr varScale="1">
        <p:scale>
          <a:sx n="76" d="100"/>
          <a:sy n="76" d="100"/>
        </p:scale>
        <p:origin x="-15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32991049556093"/>
          <c:y val="0.16828472050114093"/>
          <c:w val="0.46491011553903316"/>
          <c:h val="0.6686878096165952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90,8%</c:v>
                </c:pt>
              </c:strCache>
            </c:strRef>
          </c:tx>
          <c:spPr>
            <a:effectLst>
              <a:outerShdw blurRad="50800" dist="50800" dir="5400000" sx="48000" sy="48000" algn="ctr" rotWithShape="0">
                <a:srgbClr val="FFFF00">
                  <a:alpha val="43000"/>
                </a:srgbClr>
              </a:outerShdw>
            </a:effectLst>
          </c:spPr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861A-490B-A0DB-D2966CB482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61A-490B-A0DB-D2966CB4824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861A-490B-A0DB-D2966CB4824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61A-490B-A0DB-D2966CB4824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861A-490B-A0DB-D2966CB4824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61A-490B-A0DB-D2966CB4824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50800" dist="50800" dir="5400000" sx="48000" sy="48000" algn="ctr" rotWithShape="0">
                  <a:srgbClr val="FFFF00">
                    <a:alpha val="43000"/>
                  </a:srgb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861A-490B-A0DB-D2966CB4824C}"/>
              </c:ext>
            </c:extLst>
          </c:dPt>
          <c:dLbls>
            <c:dLbl>
              <c:idx val="0"/>
              <c:layout>
                <c:manualLayout>
                  <c:x val="9.2619481996048889E-3"/>
                  <c:y val="6.3274742684602689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Подоходный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налог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1 883,1 тыс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. рублей; </a:t>
                    </a:r>
                    <a:endParaRPr lang="ru-RU" sz="1300" b="1" dirty="0" smtClean="0">
                      <a:solidFill>
                        <a:schemeClr val="tx1"/>
                      </a:solidFill>
                    </a:endParaRPr>
                  </a:p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49,3%</a:t>
                    </a:r>
                    <a:endParaRPr lang="ru-RU" sz="12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1A-490B-A0DB-D2966CB4824C}"/>
                </c:ext>
              </c:extLst>
            </c:dLbl>
            <c:dLbl>
              <c:idx val="1"/>
              <c:layout>
                <c:manualLayout>
                  <c:x val="-0.17068565604280606"/>
                  <c:y val="-4.8686898036970266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dirty="0" smtClean="0"/>
                      <a:t>НДС – 951,7 тыс</a:t>
                    </a:r>
                    <a:r>
                      <a:rPr lang="ru-RU" sz="1300" dirty="0"/>
                      <a:t>. рублей; </a:t>
                    </a:r>
                    <a:r>
                      <a:rPr lang="ru-RU" sz="1300" dirty="0" smtClean="0"/>
                      <a:t>24,9%</a:t>
                    </a:r>
                    <a:endParaRPr lang="ru-RU" sz="1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1A-490B-A0DB-D2966CB4824C}"/>
                </c:ext>
              </c:extLst>
            </c:dLbl>
            <c:dLbl>
              <c:idx val="2"/>
              <c:layout>
                <c:manualLayout>
                  <c:x val="-5.3334830175854461E-3"/>
                  <c:y val="-0.18361741857742303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Налоги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на собственность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– 401,7</a:t>
                    </a:r>
                  </a:p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тыс. рублей;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10,5%</a:t>
                    </a:r>
                    <a:endParaRPr lang="ru-RU" sz="12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61A-490B-A0DB-D2966CB4824C}"/>
                </c:ext>
              </c:extLst>
            </c:dLbl>
            <c:dLbl>
              <c:idx val="3"/>
              <c:layout>
                <c:manualLayout>
                  <c:x val="4.9234726502390608E-2"/>
                  <c:y val="-0.13401612149639389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dirty="0">
                        <a:solidFill>
                          <a:schemeClr val="tx1"/>
                        </a:solidFill>
                      </a:rPr>
                      <a:t>Другие налоги от выручки </a:t>
                    </a:r>
                    <a:r>
                      <a:rPr lang="ru-RU" sz="1300" dirty="0" smtClean="0">
                        <a:solidFill>
                          <a:schemeClr val="tx1"/>
                        </a:solidFill>
                      </a:rPr>
                      <a:t>– 211,1 </a:t>
                    </a:r>
                    <a:r>
                      <a:rPr lang="ru-RU" sz="1300" dirty="0">
                        <a:solidFill>
                          <a:schemeClr val="tx1"/>
                        </a:solidFill>
                      </a:rPr>
                      <a:t>тыс. рублей; </a:t>
                    </a:r>
                    <a:r>
                      <a:rPr lang="ru-RU" sz="1300" dirty="0" smtClean="0">
                        <a:solidFill>
                          <a:schemeClr val="tx1"/>
                        </a:solidFill>
                      </a:rPr>
                      <a:t>5,5%</a:t>
                    </a:r>
                    <a:endParaRPr lang="ru-RU" sz="12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61A-490B-A0DB-D2966CB4824C}"/>
                </c:ext>
              </c:extLst>
            </c:dLbl>
            <c:dLbl>
              <c:idx val="4"/>
              <c:layout>
                <c:manualLayout>
                  <c:x val="6.0963006967908115E-2"/>
                  <c:y val="3.1934237139556794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Прочие налоговые доходы –  23,0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тыс. рублей;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0,6%</a:t>
                    </a:r>
                    <a:endParaRPr lang="ru-RU" sz="12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61A-490B-A0DB-D2966CB4824C}"/>
                </c:ext>
              </c:extLst>
            </c:dLbl>
            <c:dLbl>
              <c:idx val="5"/>
              <c:layout>
                <c:manualLayout>
                  <c:x val="-3.1325263926533842E-2"/>
                  <c:y val="7.7892791211935361E-2"/>
                </c:manualLayout>
              </c:layout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1300" b="1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Неналоговые доходы –  351,1 </a:t>
                    </a:r>
                    <a:r>
                      <a:rPr lang="ru-RU" sz="1300" b="1" dirty="0">
                        <a:solidFill>
                          <a:schemeClr val="tx1"/>
                        </a:solidFill>
                      </a:rPr>
                      <a:t>тыс. рублей; </a:t>
                    </a:r>
                    <a:r>
                      <a:rPr lang="ru-RU" sz="1300" b="1" dirty="0" smtClean="0">
                        <a:solidFill>
                          <a:schemeClr val="tx1"/>
                        </a:solidFill>
                      </a:rPr>
                      <a:t>9,2%</a:t>
                    </a:r>
                    <a:endParaRPr lang="ru-RU" sz="1200" b="1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61A-490B-A0DB-D2966CB4824C}"/>
                </c:ext>
              </c:extLst>
            </c:dLbl>
            <c:dLbl>
              <c:idx val="6"/>
              <c:layout>
                <c:manualLayout>
                  <c:x val="-0.12260821953889292"/>
                  <c:y val="0.189865222368977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300" b="1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61A-490B-A0DB-D2966CB4824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3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6"/>
                <c:pt idx="0">
                  <c:v>Подоходный налог -1883,1 тыс. рублей</c:v>
                </c:pt>
                <c:pt idx="1">
                  <c:v>НДС -951,7 тыс. рублей</c:v>
                </c:pt>
                <c:pt idx="2">
                  <c:v>Налоги на собственность - 401,7 тыс. рублей</c:v>
                </c:pt>
                <c:pt idx="3">
                  <c:v>Другие налоги от выручки - 211,1 тыс. рублей</c:v>
                </c:pt>
                <c:pt idx="4">
                  <c:v>Прочие налоговые доходы - 23,0тыс. рублей</c:v>
                </c:pt>
                <c:pt idx="5">
                  <c:v>Неналоговые доходы бюджета -  351,1 тыс. рублей</c:v>
                </c:pt>
              </c:strCache>
            </c:strRef>
          </c:cat>
          <c:val>
            <c:numRef>
              <c:f>Лист1!$B$2:$B$8</c:f>
              <c:numCache>
                <c:formatCode>0.0%</c:formatCode>
                <c:ptCount val="7"/>
                <c:pt idx="0">
                  <c:v>0.49299999999999999</c:v>
                </c:pt>
                <c:pt idx="1">
                  <c:v>0.249</c:v>
                </c:pt>
                <c:pt idx="2">
                  <c:v>0.105</c:v>
                </c:pt>
                <c:pt idx="3">
                  <c:v>5.5E-2</c:v>
                </c:pt>
                <c:pt idx="4">
                  <c:v>6.0000000000000001E-3</c:v>
                </c:pt>
                <c:pt idx="5">
                  <c:v>9.1999999999999998E-2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861A-490B-A0DB-D2966CB482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hPercent val="44"/>
      <c:rotY val="20"/>
      <c:depthPercent val="100"/>
      <c:rAngAx val="1"/>
    </c:view3D>
    <c:floor>
      <c:thickness val="0"/>
      <c:spPr>
        <a:solidFill>
          <a:srgbClr val="C0C0C0"/>
        </a:solidFill>
        <a:ln w="3175" cap="flat" cmpd="sng" algn="ctr">
          <a:solidFill>
            <a:srgbClr val="000000"/>
          </a:solidFill>
          <a:prstDash val="solid"/>
          <a:round/>
        </a:ln>
        <a:effectLst/>
        <a:sp3d contourW="3175">
          <a:contourClr>
            <a:srgbClr val="000000"/>
          </a:contourClr>
        </a:sp3d>
      </c:spPr>
    </c:floor>
    <c:sideWall>
      <c:thickness val="0"/>
      <c:spPr>
        <a:noFill/>
        <a:ln w="12700">
          <a:solidFill>
            <a:srgbClr val="808080"/>
          </a:solidFill>
          <a:prstDash val="solid"/>
        </a:ln>
        <a:effectLst/>
        <a:sp3d contourW="12700">
          <a:contourClr>
            <a:srgbClr val="808080"/>
          </a:contourClr>
        </a:sp3d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  <a:effectLst/>
        <a:sp3d contourW="12700">
          <a:contourClr>
            <a:srgbClr val="808080"/>
          </a:contourClr>
        </a:sp3d>
      </c:spPr>
    </c:backWall>
    <c:plotArea>
      <c:layout>
        <c:manualLayout>
          <c:layoutTarget val="inner"/>
          <c:xMode val="edge"/>
          <c:yMode val="edge"/>
          <c:x val="6.1215427288981938E-2"/>
          <c:y val="8.1354070410620163E-2"/>
          <c:w val="0.94285714285714284"/>
          <c:h val="0.657681940700808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'стр дох'!$A$5:$A$5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prst="relaxedInset"/>
              <a:bevelB w="139700" h="139700" prst="divot"/>
              <a:contourClr>
                <a:srgbClr val="000000"/>
              </a:contourClr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A962-4EEF-9769-3EB8D0F39412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A962-4EEF-9769-3EB8D0F39412}"/>
              </c:ext>
            </c:extLst>
          </c:dPt>
          <c:dLbls>
            <c:dLbl>
              <c:idx val="0"/>
              <c:layout>
                <c:manualLayout>
                  <c:x val="-2.2346368715083824E-2"/>
                  <c:y val="-6.34525677899542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A962-4EEF-9769-3EB8D0F39412}"/>
                </c:ext>
              </c:extLst>
            </c:dLbl>
            <c:dLbl>
              <c:idx val="1"/>
              <c:layout>
                <c:manualLayout>
                  <c:x val="-2.7932960893854749E-3"/>
                  <c:y val="-4.85015638022101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A962-4EEF-9769-3EB8D0F394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1" i="0" u="none" strike="noStrike" kern="1200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'стр дох'!$C$4:$E$4</c:f>
              <c:strCache>
                <c:ptCount val="2"/>
                <c:pt idx="0">
                  <c:v>отчет за 1 полугодие  2022 г.</c:v>
                </c:pt>
                <c:pt idx="1">
                  <c:v>отчет за 1 полугодие 2023 г.</c:v>
                </c:pt>
              </c:strCache>
            </c:strRef>
          </c:cat>
          <c:val>
            <c:numRef>
              <c:f>'стр дох'!$C$5:$E$5</c:f>
              <c:numCache>
                <c:formatCode>0.0%</c:formatCode>
                <c:ptCount val="2"/>
                <c:pt idx="0">
                  <c:v>0.252</c:v>
                </c:pt>
                <c:pt idx="1">
                  <c:v>0.23200000000000001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962-4EEF-9769-3EB8D0F39412}"/>
            </c:ext>
          </c:extLst>
        </c:ser>
        <c:ser>
          <c:idx val="1"/>
          <c:order val="1"/>
          <c:tx>
            <c:strRef>
              <c:f>'стр дох'!$A$6:$A$6</c:f>
              <c:strCache>
                <c:ptCount val="1"/>
                <c:pt idx="0">
                  <c:v>Дотация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relaxedInset"/>
                <a:bevelB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962-4EEF-9769-3EB8D0F3941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prst="relaxedInset"/>
                <a:bevelB prst="relaxedInset"/>
                <a:contourClr>
                  <a:srgbClr val="000000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A962-4EEF-9769-3EB8D0F39412}"/>
              </c:ext>
            </c:extLst>
          </c:dPt>
          <c:dLbls>
            <c:dLbl>
              <c:idx val="0"/>
              <c:layout>
                <c:manualLayout>
                  <c:x val="-6.9832402234636867E-2"/>
                  <c:y val="-2.8834976499301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A962-4EEF-9769-3EB8D0F39412}"/>
                </c:ext>
              </c:extLst>
            </c:dLbl>
            <c:dLbl>
              <c:idx val="1"/>
              <c:layout>
                <c:manualLayout>
                  <c:x val="-2.094972067039106E-2"/>
                  <c:y val="-5.0137376660464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A962-4EEF-9769-3EB8D0F394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'стр дох'!$C$4:$E$4</c:f>
              <c:strCache>
                <c:ptCount val="2"/>
                <c:pt idx="0">
                  <c:v>отчет за 1 полугодие  2022 г.</c:v>
                </c:pt>
                <c:pt idx="1">
                  <c:v>отчет за 1 полугодие 2023 г.</c:v>
                </c:pt>
              </c:strCache>
            </c:strRef>
          </c:cat>
          <c:val>
            <c:numRef>
              <c:f>'стр дох'!$C$6:$E$6</c:f>
              <c:numCache>
                <c:formatCode>0.0%</c:formatCode>
                <c:ptCount val="2"/>
                <c:pt idx="0">
                  <c:v>0.71599999999999997</c:v>
                </c:pt>
                <c:pt idx="1">
                  <c:v>0.68700000000000006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A962-4EEF-9769-3EB8D0F39412}"/>
            </c:ext>
          </c:extLst>
        </c:ser>
        <c:ser>
          <c:idx val="2"/>
          <c:order val="2"/>
          <c:tx>
            <c:strRef>
              <c:f>'стр дох'!$A$7:$A$7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prst="relaxedInset"/>
              <a:bevelB prst="relaxedInset"/>
            </a:sp3d>
          </c:spPr>
          <c:invertIfNegative val="0"/>
          <c:dLbls>
            <c:dLbl>
              <c:idx val="0"/>
              <c:layout>
                <c:manualLayout>
                  <c:x val="4.8882681564245863E-2"/>
                  <c:y val="-9.18063686690016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A962-4EEF-9769-3EB8D0F39412}"/>
                </c:ext>
              </c:extLst>
            </c:dLbl>
            <c:dLbl>
              <c:idx val="1"/>
              <c:layout>
                <c:manualLayout>
                  <c:x val="5.8659217877094973E-2"/>
                  <c:y val="-5.7320029948066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A962-4EEF-9769-3EB8D0F394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/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'стр дох'!$C$4:$E$4</c:f>
              <c:strCache>
                <c:ptCount val="2"/>
                <c:pt idx="0">
                  <c:v>отчет за 1 полугодие  2022 г.</c:v>
                </c:pt>
                <c:pt idx="1">
                  <c:v>отчет за 1 полугодие 2023 г.</c:v>
                </c:pt>
              </c:strCache>
            </c:strRef>
          </c:cat>
          <c:val>
            <c:numRef>
              <c:f>'стр дох'!$C$7:$E$7</c:f>
              <c:numCache>
                <c:formatCode>0.0%</c:formatCode>
                <c:ptCount val="2"/>
                <c:pt idx="0">
                  <c:v>3.2000000000000001E-2</c:v>
                </c:pt>
                <c:pt idx="1">
                  <c:v>8.1000000000000003E-2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962-4EEF-9769-3EB8D0F3941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50"/>
        <c:gapDepth val="32"/>
        <c:shape val="box"/>
        <c:axId val="137369856"/>
        <c:axId val="137388032"/>
        <c:axId val="0"/>
      </c:bar3DChart>
      <c:catAx>
        <c:axId val="137369856"/>
        <c:scaling>
          <c:orientation val="minMax"/>
        </c:scaling>
        <c:delete val="0"/>
        <c:axPos val="b"/>
        <c:majorGridlines>
          <c:spPr>
            <a:ln w="4495" cap="flat" cmpd="sng" algn="ctr">
              <a:solidFill>
                <a:srgbClr val="000000"/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low"/>
        <c:spPr>
          <a:noFill/>
          <a:ln w="4495" cap="flat" cmpd="sng" algn="ctr">
            <a:solidFill>
              <a:srgbClr val="000000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00" b="1" i="0" u="none" strike="noStrike" kern="1200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137388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37388032"/>
        <c:scaling>
          <c:orientation val="minMax"/>
        </c:scaling>
        <c:delete val="0"/>
        <c:axPos val="l"/>
        <c:majorGridlines>
          <c:spPr>
            <a:ln w="4495" cap="flat" cmpd="sng" algn="ctr">
              <a:solidFill>
                <a:srgbClr val="000000"/>
              </a:solidFill>
              <a:prstDash val="solid"/>
              <a:round/>
            </a:ln>
            <a:effectLst/>
          </c:spPr>
        </c:majorGridlines>
        <c:numFmt formatCode="0.0%" sourceLinked="1"/>
        <c:majorTickMark val="out"/>
        <c:minorTickMark val="none"/>
        <c:tickLblPos val="nextTo"/>
        <c:spPr>
          <a:noFill/>
          <a:ln w="4495" cap="flat" cmpd="sng" algn="ctr">
            <a:solidFill>
              <a:srgbClr val="000000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35" b="1" i="0" u="none" strike="noStrike" kern="1200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ru-RU"/>
          </a:p>
        </c:txPr>
        <c:crossAx val="13736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8247978656133329"/>
          <c:w val="0.89999997780795404"/>
          <c:h val="5.7219409557276411E-2"/>
        </c:manualLayout>
      </c:layout>
      <c:overlay val="0"/>
      <c:spPr>
        <a:noFill/>
        <a:ln w="35964"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00" b="1" i="0" u="none" strike="noStrike" kern="1200" baseline="0">
              <a:solidFill>
                <a:srgbClr val="000000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4495" cap="flat" cmpd="sng" algn="ctr">
      <a:solidFill>
        <a:srgbClr val="000000">
          <a:alpha val="80000"/>
        </a:srgbClr>
      </a:solidFill>
      <a:prstDash val="solid"/>
    </a:ln>
    <a:effectLst/>
  </c:spPr>
  <c:txPr>
    <a:bodyPr/>
    <a:lstStyle/>
    <a:p>
      <a:pPr>
        <a:defRPr sz="113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rgbClr val="002060"/>
                </a:solidFill>
              </a:rPr>
              <a:t>Структура </a:t>
            </a:r>
            <a:r>
              <a:rPr lang="ru-RU" sz="2000" dirty="0" smtClean="0">
                <a:solidFill>
                  <a:srgbClr val="002060"/>
                </a:solidFill>
              </a:rPr>
              <a:t>расходов</a:t>
            </a:r>
            <a:r>
              <a:rPr lang="en-US" sz="2000" dirty="0" smtClean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rgbClr val="002060"/>
                </a:solidFill>
              </a:rPr>
              <a:t>консолидированного бюджета района, %</a:t>
            </a:r>
            <a:endParaRPr lang="ru-RU" sz="2000" dirty="0">
              <a:solidFill>
                <a:srgbClr val="002060"/>
              </a:solidFill>
            </a:endParaRPr>
          </a:p>
        </c:rich>
      </c:tx>
      <c:layout>
        <c:manualLayout>
          <c:xMode val="edge"/>
          <c:yMode val="edge"/>
          <c:x val="0.18725619849580771"/>
          <c:y val="1.2313116002983793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rAngAx val="0"/>
      <c:perspective val="30"/>
    </c:view3D>
    <c:floor>
      <c:thickness val="0"/>
      <c:spPr>
        <a:noFill/>
        <a:ln w="9525" cap="flat" cmpd="sng" algn="ctr">
          <a:solidFill>
            <a:schemeClr val="tx1">
              <a:tint val="7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9988844506819242E-2"/>
          <c:y val="0.18060327952978769"/>
          <c:w val="0.65514557672863605"/>
          <c:h val="0.7888609268282360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9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3A8-4B1E-BE17-BC307CFCDB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3A8-4B1E-BE17-BC307CFCDB6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3A8-4B1E-BE17-BC307CFCDB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3A8-4B1E-BE17-BC307CFCDB6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3A8-4B1E-BE17-BC307CFCDB6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3A8-4B1E-BE17-BC307CFCDB6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3A8-4B1E-BE17-BC307CFCDB6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3A8-4B1E-BE17-BC307CFCDB62}"/>
              </c:ext>
            </c:extLst>
          </c:dPt>
          <c:dLbls>
            <c:dLbl>
              <c:idx val="1"/>
              <c:layout>
                <c:manualLayout>
                  <c:x val="6.1569325992299112E-2"/>
                  <c:y val="-2.349176811042159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A8-4B1E-BE17-BC307CFCDB62}"/>
                </c:ext>
              </c:extLst>
            </c:dLbl>
            <c:spPr>
              <a:gradFill>
                <a:gsLst>
                  <a:gs pos="0">
                    <a:srgbClr val="EEECE1">
                      <a:tint val="98000"/>
                      <a:shade val="90000"/>
                      <a:satMod val="160000"/>
                      <a:lumMod val="100000"/>
                    </a:srgbClr>
                  </a:gs>
                  <a:gs pos="60000">
                    <a:srgbClr val="EEECE1">
                      <a:tint val="95000"/>
                      <a:shade val="100000"/>
                      <a:satMod val="130000"/>
                      <a:lumMod val="130000"/>
                    </a:srgbClr>
                  </a:gs>
                  <a:gs pos="100000">
                    <a:srgbClr val="EEECE1">
                      <a:tint val="97000"/>
                      <a:shade val="100000"/>
                      <a:hueMod val="100000"/>
                      <a:satMod val="140000"/>
                      <a:lumMod val="80000"/>
                    </a:srgbClr>
                  </a:gs>
                </a:gsLst>
                <a:path path="circle">
                  <a:fillToRect l="20000" t="10000" r="20000" b="60000"/>
                </a:path>
              </a:gra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со взносами (отчислениями)на социальное страхование</c:v>
                </c:pt>
                <c:pt idx="1">
                  <c:v>Лекарственные средства и изделия медицинского назначения</c:v>
                </c:pt>
                <c:pt idx="2">
                  <c:v>Продукты питания</c:v>
                </c:pt>
                <c:pt idx="3">
                  <c:v>Оплата коммунальных услуг</c:v>
                </c:pt>
                <c:pt idx="4">
                  <c:v>Трансферты населению</c:v>
                </c:pt>
                <c:pt idx="5">
                  <c:v>Субсидии ЖКУ, топлива, услуг транспорта</c:v>
                </c:pt>
                <c:pt idx="6">
                  <c:v>Капитальный ремонт</c:v>
                </c:pt>
                <c:pt idx="7">
                  <c:v>Иные расходы</c:v>
                </c:pt>
              </c:strCache>
            </c:str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0.61799999999999999</c:v>
                </c:pt>
                <c:pt idx="1">
                  <c:v>1.0999999999999999E-2</c:v>
                </c:pt>
                <c:pt idx="2">
                  <c:v>0.01</c:v>
                </c:pt>
                <c:pt idx="3">
                  <c:v>7.4999999999999997E-2</c:v>
                </c:pt>
                <c:pt idx="4">
                  <c:v>5.6000000000000001E-2</c:v>
                </c:pt>
                <c:pt idx="5">
                  <c:v>5.1999999999999998E-2</c:v>
                </c:pt>
                <c:pt idx="6">
                  <c:v>3.5000000000000003E-2</c:v>
                </c:pt>
                <c:pt idx="7">
                  <c:v>0.14299999999999999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03A8-4B1E-BE17-BC307CFCDB6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/>
                  </a:solidFill>
                  <a:prstDash val="solid"/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Лист1!$A$2:$A$9</c:f>
              <c:strCache>
                <c:ptCount val="8"/>
                <c:pt idx="0">
                  <c:v>Заработная плата со взносами (отчислениями)на социальное страхование</c:v>
                </c:pt>
                <c:pt idx="1">
                  <c:v>Лекарственные средства и изделия медицинского назначения</c:v>
                </c:pt>
                <c:pt idx="2">
                  <c:v>Продукты питания</c:v>
                </c:pt>
                <c:pt idx="3">
                  <c:v>Оплата коммунальных услуг</c:v>
                </c:pt>
                <c:pt idx="4">
                  <c:v>Трансферты населению</c:v>
                </c:pt>
                <c:pt idx="5">
                  <c:v>Субсидии ЖКУ, топлива, услуг транспорта</c:v>
                </c:pt>
                <c:pt idx="6">
                  <c:v>Капитальный ремонт</c:v>
                </c:pt>
                <c:pt idx="7">
                  <c:v>Иные расходы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 formatCode="#,##0.00">
                  <c:v>10066.799999999999</c:v>
                </c:pt>
                <c:pt idx="1">
                  <c:v>185.2</c:v>
                </c:pt>
                <c:pt idx="2">
                  <c:v>160.69999999999999</c:v>
                </c:pt>
                <c:pt idx="3">
                  <c:v>1218.4000000000001</c:v>
                </c:pt>
                <c:pt idx="4">
                  <c:v>917.7</c:v>
                </c:pt>
                <c:pt idx="5">
                  <c:v>844.3</c:v>
                </c:pt>
                <c:pt idx="6">
                  <c:v>574.70000000000005</c:v>
                </c:pt>
                <c:pt idx="7">
                  <c:v>2326.9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1-03A8-4B1E-BE17-BC307CFCDB6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8664804419014713"/>
          <c:y val="0.22770089037725966"/>
          <c:w val="0.29739476501493395"/>
          <c:h val="0.72954906465419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6464365770750035E-2"/>
          <c:y val="3.1387167895433714E-2"/>
          <c:w val="0.61055902752168523"/>
          <c:h val="0.6659925564222178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Собственные доходы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-1.1425384144805499E-2"/>
                  <c:y val="-4.70318112802281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ECC-467B-9948-DE7EB1718D5F}"/>
                </c:ext>
              </c:extLst>
            </c:dLbl>
            <c:dLbl>
              <c:idx val="2"/>
              <c:layout>
                <c:manualLayout>
                  <c:x val="7.1408650905034369E-3"/>
                  <c:y val="-2.3515905640114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72-4390-84D9-2A5916E956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Горский</c:v>
                </c:pt>
                <c:pt idx="1">
                  <c:v>Мхиничский</c:v>
                </c:pt>
                <c:pt idx="2">
                  <c:v>Сидоровский</c:v>
                </c:pt>
                <c:pt idx="3">
                  <c:v>Турьевской</c:v>
                </c:pt>
                <c:pt idx="4">
                  <c:v>Яновский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0.44</c:v>
                </c:pt>
                <c:pt idx="1">
                  <c:v>0.48799999999999999</c:v>
                </c:pt>
                <c:pt idx="2">
                  <c:v>0.64300000000000002</c:v>
                </c:pt>
                <c:pt idx="3">
                  <c:v>0.48</c:v>
                </c:pt>
                <c:pt idx="4">
                  <c:v>0.247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A5B-48EE-8469-9F16C1FE2D7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9.9972111267048105E-3"/>
                  <c:y val="-1.4109543384068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ECC-467B-9948-DE7EB1718D5F}"/>
                </c:ext>
              </c:extLst>
            </c:dLbl>
            <c:dLbl>
              <c:idx val="1"/>
              <c:layout>
                <c:manualLayout>
                  <c:x val="1.7138076217208247E-2"/>
                  <c:y val="-2.3515905640114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ECC-467B-9948-DE7EB1718D5F}"/>
                </c:ext>
              </c:extLst>
            </c:dLbl>
            <c:dLbl>
              <c:idx val="2"/>
              <c:layout>
                <c:manualLayout>
                  <c:x val="2.5707114325812373E-2"/>
                  <c:y val="-7.054771692034175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ECC-467B-9948-DE7EB1718D5F}"/>
                </c:ext>
              </c:extLst>
            </c:dLbl>
            <c:dLbl>
              <c:idx val="3"/>
              <c:layout>
                <c:manualLayout>
                  <c:x val="2.7135287343913059E-2"/>
                  <c:y val="-2.351590564011406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ECC-467B-9948-DE7EB1718D5F}"/>
                </c:ext>
              </c:extLst>
            </c:dLbl>
            <c:dLbl>
              <c:idx val="4"/>
              <c:layout>
                <c:manualLayout>
                  <c:x val="3.2847979416315808E-2"/>
                  <c:y val="-1.175795282005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ECC-467B-9948-DE7EB1718D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Горский</c:v>
                </c:pt>
                <c:pt idx="1">
                  <c:v>Мхиничский</c:v>
                </c:pt>
                <c:pt idx="2">
                  <c:v>Сидоровский</c:v>
                </c:pt>
                <c:pt idx="3">
                  <c:v>Турьевской</c:v>
                </c:pt>
                <c:pt idx="4">
                  <c:v>Яновский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0.56000000000000005</c:v>
                </c:pt>
                <c:pt idx="1">
                  <c:v>0.51200000000000001</c:v>
                </c:pt>
                <c:pt idx="2">
                  <c:v>0.35699999999999998</c:v>
                </c:pt>
                <c:pt idx="3">
                  <c:v>0.52</c:v>
                </c:pt>
                <c:pt idx="4">
                  <c:v>0.753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A5B-48EE-8469-9F16C1FE2D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6584576"/>
        <c:axId val="136590464"/>
        <c:axId val="0"/>
      </c:bar3DChart>
      <c:catAx>
        <c:axId val="136584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6590464"/>
        <c:crosses val="autoZero"/>
        <c:auto val="1"/>
        <c:lblAlgn val="ctr"/>
        <c:lblOffset val="100"/>
        <c:noMultiLvlLbl val="0"/>
      </c:catAx>
      <c:valAx>
        <c:axId val="13659046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13658457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3111157583797881"/>
          <c:y val="0.44717795249085368"/>
          <c:w val="0.25999585480231424"/>
          <c:h val="0.21323672132406743"/>
        </c:manualLayout>
      </c:layout>
      <c:overlay val="0"/>
      <c:txPr>
        <a:bodyPr/>
        <a:lstStyle/>
        <a:p>
          <a:pPr>
            <a:defRPr sz="1400">
              <a:solidFill>
                <a:schemeClr val="tx1">
                  <a:lumMod val="85000"/>
                  <a:lumOff val="15000"/>
                </a:schemeClr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3048148461006628"/>
          <c:y val="6.0789814112415547E-2"/>
          <c:w val="0.80289621171568648"/>
          <c:h val="0.599286868140759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Горский</c:v>
                </c:pt>
                <c:pt idx="1">
                  <c:v>Мхиничский</c:v>
                </c:pt>
                <c:pt idx="2">
                  <c:v>Сидоровсий</c:v>
                </c:pt>
                <c:pt idx="3">
                  <c:v>Турьевской</c:v>
                </c:pt>
                <c:pt idx="4">
                  <c:v>Яновский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0.94599999999999995</c:v>
                </c:pt>
                <c:pt idx="1">
                  <c:v>0.95299999999999996</c:v>
                </c:pt>
                <c:pt idx="2">
                  <c:v>0.95599999999999996</c:v>
                </c:pt>
                <c:pt idx="3">
                  <c:v>0.95899999999999996</c:v>
                </c:pt>
                <c:pt idx="4">
                  <c:v>0.97899999999999998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78D-43B6-A740-17E1373ACCE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spPr>
            <a:solidFill>
              <a:srgbClr val="F14124">
                <a:lumMod val="75000"/>
              </a:srgb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Горский</c:v>
                </c:pt>
                <c:pt idx="1">
                  <c:v>Мхиничский</c:v>
                </c:pt>
                <c:pt idx="2">
                  <c:v>Сидоровсий</c:v>
                </c:pt>
                <c:pt idx="3">
                  <c:v>Турьевской</c:v>
                </c:pt>
                <c:pt idx="4">
                  <c:v>Яновский</c:v>
                </c:pt>
              </c:strCache>
            </c:strRef>
          </c:cat>
          <c:val>
            <c:numRef>
              <c:f>Лист1!$C$2:$C$6</c:f>
              <c:numCache>
                <c:formatCode>0.0%</c:formatCode>
                <c:ptCount val="5"/>
                <c:pt idx="0">
                  <c:v>5.3999999999999999E-2</c:v>
                </c:pt>
                <c:pt idx="1">
                  <c:v>4.7E-2</c:v>
                </c:pt>
                <c:pt idx="2">
                  <c:v>4.3999999999999997E-2</c:v>
                </c:pt>
                <c:pt idx="3">
                  <c:v>4.1000000000000002E-2</c:v>
                </c:pt>
                <c:pt idx="4">
                  <c:v>2.1000000000000001E-2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78D-43B6-A740-17E1373AC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7333888"/>
        <c:axId val="147335424"/>
      </c:barChart>
      <c:catAx>
        <c:axId val="14733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335424"/>
        <c:crosses val="autoZero"/>
        <c:auto val="1"/>
        <c:lblAlgn val="ctr"/>
        <c:lblOffset val="100"/>
        <c:noMultiLvlLbl val="0"/>
      </c:catAx>
      <c:valAx>
        <c:axId val="147335424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4733388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7287941376578E-2"/>
          <c:y val="0.78508880539377834"/>
          <c:w val="0.87059147783387714"/>
          <c:h val="8.8087205387205381E-2"/>
        </c:manualLayout>
      </c:layout>
      <c:overlay val="0"/>
      <c:txPr>
        <a:bodyPr/>
        <a:lstStyle/>
        <a:p>
          <a:pPr>
            <a:defRPr sz="14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0.11</cdr:y>
    </cdr:from>
    <cdr:to>
      <cdr:x>0</cdr:x>
      <cdr:y>0.10925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0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6" name="Text Box 2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7" name="Text Box 3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8" name="Text Box 4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</cdr:x>
      <cdr:y>0.11</cdr:y>
    </cdr:from>
    <cdr:to>
      <cdr:x>0.004</cdr:x>
      <cdr:y>0.1055</cdr:y>
    </cdr:to>
    <cdr:sp macro="" textlink="">
      <cdr:nvSpPr>
        <cdr:cNvPr id="1029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0" y="388715"/>
          <a:ext cx="24003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462" cy="511486"/>
          </a:xfrm>
          <a:prstGeom prst="rect">
            <a:avLst/>
          </a:prstGeom>
        </p:spPr>
        <p:txBody>
          <a:bodyPr vert="horz" lIns="94960" tIns="47480" rIns="94960" bIns="4748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2346" y="1"/>
            <a:ext cx="3078462" cy="511486"/>
          </a:xfrm>
          <a:prstGeom prst="rect">
            <a:avLst/>
          </a:prstGeom>
        </p:spPr>
        <p:txBody>
          <a:bodyPr vert="horz" lIns="94960" tIns="47480" rIns="94960" bIns="47480" rtlCol="0"/>
          <a:lstStyle>
            <a:lvl1pPr algn="r">
              <a:defRPr sz="1200"/>
            </a:lvl1pPr>
          </a:lstStyle>
          <a:p>
            <a:pPr>
              <a:defRPr/>
            </a:pPr>
            <a:fld id="{0A05267D-A84C-4CA9-B8D2-04974DE3D172}" type="datetimeFigureOut">
              <a:rPr lang="ru-RU"/>
              <a:pPr>
                <a:defRPr/>
              </a:pPr>
              <a:t>18.09.2023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8100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60" tIns="47480" rIns="94960" bIns="4748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418" y="4861565"/>
            <a:ext cx="5681646" cy="4605003"/>
          </a:xfrm>
          <a:prstGeom prst="rect">
            <a:avLst/>
          </a:prstGeom>
        </p:spPr>
        <p:txBody>
          <a:bodyPr vert="horz" lIns="94960" tIns="47480" rIns="94960" bIns="4748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1494"/>
            <a:ext cx="3078462" cy="511485"/>
          </a:xfrm>
          <a:prstGeom prst="rect">
            <a:avLst/>
          </a:prstGeom>
        </p:spPr>
        <p:txBody>
          <a:bodyPr vert="horz" lIns="94960" tIns="47480" rIns="94960" bIns="474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2346" y="9721494"/>
            <a:ext cx="3078462" cy="511485"/>
          </a:xfrm>
          <a:prstGeom prst="rect">
            <a:avLst/>
          </a:prstGeom>
        </p:spPr>
        <p:txBody>
          <a:bodyPr vert="horz" lIns="94960" tIns="47480" rIns="94960" bIns="47480" rtlCol="0" anchor="b"/>
          <a:lstStyle>
            <a:lvl1pPr algn="r">
              <a:defRPr sz="1200"/>
            </a:lvl1pPr>
          </a:lstStyle>
          <a:p>
            <a:pPr>
              <a:defRPr/>
            </a:pPr>
            <a:fld id="{36821A41-12BF-4403-9D29-AEEACEF1A1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386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821A41-12BF-4403-9D29-AEEACEF1A1A1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434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CB3F7F-9943-402D-BB87-4772131E2E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3CEAD1-8A8E-4680-AF34-C7B4DB4941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309C5A-5427-4A63-AA2A-1D01B4D3C3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1C1EBA-22C7-46E0-8F15-CB8313FD75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7DFD8E-13DD-4A8C-AF70-1FD82B4FB0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3EDD92-1769-46A1-A1AF-2D19D2151E0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42A49A-9BE3-4AA8-B477-D23E554B68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A76D7E-3A76-4B5C-B25F-38D6162A951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C3C410-1874-47D9-B5C4-CF4E2EACB59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6FD71-045F-41C9-8D6F-A26842586A3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3D7B6E-3865-4BE7-AD6C-C866A682BC5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5BB5BF0-B56B-47E7-8C81-19D2BCCD1E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08" r:id="rId1"/>
    <p:sldLayoutId id="2147484709" r:id="rId2"/>
    <p:sldLayoutId id="2147484710" r:id="rId3"/>
    <p:sldLayoutId id="2147484711" r:id="rId4"/>
    <p:sldLayoutId id="2147484712" r:id="rId5"/>
    <p:sldLayoutId id="2147484713" r:id="rId6"/>
    <p:sldLayoutId id="2147484714" r:id="rId7"/>
    <p:sldLayoutId id="2147484715" r:id="rId8"/>
    <p:sldLayoutId id="2147484716" r:id="rId9"/>
    <p:sldLayoutId id="2147484717" r:id="rId10"/>
    <p:sldLayoutId id="2147484718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124744"/>
            <a:ext cx="79208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Итоги </a:t>
            </a:r>
          </a:p>
          <a:p>
            <a:pPr algn="ctr"/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исполнения бюджета района за 1 полугодие 2023 г.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432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277545"/>
            <a:ext cx="849694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ИСПОЛНЕНИЕ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БЮДЖЕТА </a:t>
            </a:r>
            <a:r>
              <a:rPr lang="ru-RU" sz="2000" b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РАЙОНА ЗА </a:t>
            </a:r>
            <a:r>
              <a:rPr lang="ru-RU" sz="20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</a:rPr>
              <a:t>1 ПОЛУГОДИЕ 2023 г.</a:t>
            </a:r>
            <a:endParaRPr lang="ru-RU" sz="2000" b="1" dirty="0">
              <a:solidFill>
                <a:srgbClr val="002060"/>
              </a:solidFill>
              <a:latin typeface="Arial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371856"/>
              </p:ext>
            </p:extLst>
          </p:nvPr>
        </p:nvGraphicFramePr>
        <p:xfrm>
          <a:off x="737216" y="764704"/>
          <a:ext cx="8136904" cy="5673847"/>
        </p:xfrm>
        <a:graphic>
          <a:graphicData uri="http://schemas.openxmlformats.org/drawingml/2006/table">
            <a:tbl>
              <a:tblPr firstRow="1" firstCol="1" bandRow="1"/>
              <a:tblGrid>
                <a:gridCol w="30963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8098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232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160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Наименование  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Исполнено за 1 полугодие 2023 г.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(тыс. руб.)</a:t>
                      </a: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% исполнения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Темп роста к уровню прошлого  года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48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к год. плану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к плану отчетного периода</a:t>
                      </a: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92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Всего доходов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16 503,5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47,9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98,2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125,5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92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Налоговые доходы 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3 470,6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47,5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114,6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66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</a:rPr>
                        <a:t>из них: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</a:rPr>
                        <a:t>подоходный налог</a:t>
                      </a:r>
                      <a:endParaRPr lang="ru-RU" sz="18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i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1 883,1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i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46,1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i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101,3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i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109,2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66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</a:rPr>
                        <a:t>налог на добавленную стоимость</a:t>
                      </a:r>
                      <a:endParaRPr lang="ru-RU" sz="18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951,7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49,9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100,1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121,0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524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i="1" dirty="0" smtClean="0">
                          <a:effectLst/>
                          <a:latin typeface="Times New Roman"/>
                          <a:ea typeface="Times New Roman"/>
                        </a:rPr>
                        <a:t>налоги на собственность</a:t>
                      </a:r>
                      <a:endParaRPr lang="ru-RU" sz="18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effectLst/>
                          <a:latin typeface="Times New Roman"/>
                          <a:ea typeface="Times New Roman"/>
                        </a:rPr>
                        <a:t>401,7</a:t>
                      </a:r>
                      <a:endParaRPr lang="ru-RU" sz="16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55,9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100,2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i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144,6</a:t>
                      </a:r>
                      <a:endParaRPr lang="ru-RU" sz="1600" i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66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Неналоговые доходы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351,1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54,6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107,9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125,5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66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Итого собственные доходы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3 821,7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48,1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101,4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115,5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8890"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981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Безвозмездные поступления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12 681,8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effectLst/>
                          <a:latin typeface="Times New Roman"/>
                          <a:ea typeface="Times New Roman"/>
                        </a:rPr>
                        <a:t>47,9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97,2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128,8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792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из них дотации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11 342,9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52,0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100,0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120,4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3300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Расходы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16 294,7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47,4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93,2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119,8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0712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Дефицит (-), профицит (+)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208,8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*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407128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Темп роста собственных доходов к уровню прошлого года с учетом индекса роста потребительских цен (106,7%) – 108,3%. </a:t>
                      </a:r>
                      <a:endParaRPr lang="ru-RU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03" marR="6010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57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4294967295"/>
          </p:nvPr>
        </p:nvSpPr>
        <p:spPr>
          <a:xfrm>
            <a:off x="467544" y="188640"/>
            <a:ext cx="8596124" cy="720080"/>
          </a:xfrm>
        </p:spPr>
        <p:txBody>
          <a:bodyPr>
            <a:noAutofit/>
          </a:bodyPr>
          <a:lstStyle/>
          <a:p>
            <a:pPr marL="45720" indent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Структура собственных доходов бюджета района за</a:t>
            </a:r>
          </a:p>
          <a:p>
            <a:pPr marL="45720" indent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</a:rPr>
              <a:t> 1 полугодие 2023 г.</a:t>
            </a:r>
            <a:endParaRPr lang="ru-RU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748292651"/>
              </p:ext>
            </p:extLst>
          </p:nvPr>
        </p:nvGraphicFramePr>
        <p:xfrm>
          <a:off x="611560" y="1052736"/>
          <a:ext cx="807848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99288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04664"/>
            <a:ext cx="61926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</a:rPr>
              <a:t>Структура доходов консолидированного </a:t>
            </a:r>
            <a:r>
              <a:rPr lang="ru-RU" altLang="ru-RU" sz="2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  <a:latin typeface="Times New Roman" pitchFamily="18" charset="0"/>
              </a:rPr>
              <a:t>бюджета</a:t>
            </a:r>
            <a:endParaRPr lang="ru-RU" sz="2000" dirty="0"/>
          </a:p>
        </p:txBody>
      </p:sp>
      <p:graphicFrame>
        <p:nvGraphicFramePr>
          <p:cNvPr id="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1229330"/>
              </p:ext>
            </p:extLst>
          </p:nvPr>
        </p:nvGraphicFramePr>
        <p:xfrm>
          <a:off x="6759" y="980728"/>
          <a:ext cx="9316019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315284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55131903"/>
              </p:ext>
            </p:extLst>
          </p:nvPr>
        </p:nvGraphicFramePr>
        <p:xfrm>
          <a:off x="251520" y="404664"/>
          <a:ext cx="8892480" cy="60486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180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3048" y="116632"/>
            <a:ext cx="84574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 </a:t>
            </a:r>
            <a:r>
              <a:rPr lang="ru-RU" sz="1500" b="1" u="sng" dirty="0"/>
              <a:t>Расходы бюджета района за </a:t>
            </a:r>
            <a:r>
              <a:rPr lang="ru-RU" sz="1500" b="1" u="sng" dirty="0" smtClean="0"/>
              <a:t> 1 полугодие 2023 г. </a:t>
            </a:r>
            <a:r>
              <a:rPr lang="ru-RU" sz="1500" b="1" u="sng" dirty="0"/>
              <a:t>по программной классификации </a:t>
            </a:r>
            <a:endParaRPr lang="ru-RU" sz="15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55776" y="595525"/>
            <a:ext cx="3808865" cy="31722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БЮДЖЕТ РАЙОНА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9611" y="1270531"/>
            <a:ext cx="4696445" cy="3801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85,1% (13 874,6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тыс. руб.) </a:t>
            </a:r>
            <a:r>
              <a:rPr lang="ru-RU" sz="1400" b="1" dirty="0" smtClean="0"/>
              <a:t>Программные расходы</a:t>
            </a:r>
            <a:endParaRPr lang="ru-RU" sz="1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652120" y="1270532"/>
            <a:ext cx="3312368" cy="5357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75000"/>
                  </a:schemeClr>
                </a:solidFill>
              </a:rPr>
              <a:t>14,9% (2 420,1 </a:t>
            </a:r>
            <a:r>
              <a:rPr lang="ru-RU" sz="1400" b="1" dirty="0">
                <a:solidFill>
                  <a:schemeClr val="accent6">
                    <a:lumMod val="75000"/>
                  </a:schemeClr>
                </a:solidFill>
              </a:rPr>
              <a:t>тыс. руб.) </a:t>
            </a:r>
            <a:r>
              <a:rPr lang="ru-RU" sz="1400" b="1" dirty="0" smtClean="0"/>
              <a:t>Непрограммные расходы</a:t>
            </a:r>
            <a:endParaRPr lang="ru-RU" sz="1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5646" y="1806303"/>
            <a:ext cx="4710410" cy="348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dirty="0" smtClean="0">
                <a:solidFill>
                  <a:schemeClr val="accent6">
                    <a:lumMod val="75000"/>
                  </a:schemeClr>
                </a:solidFill>
              </a:rPr>
              <a:t>38,6</a:t>
            </a:r>
            <a:r>
              <a:rPr lang="ru-RU" sz="1050" b="1" dirty="0">
                <a:solidFill>
                  <a:schemeClr val="accent6">
                    <a:lumMod val="75000"/>
                  </a:schemeClr>
                </a:solidFill>
              </a:rPr>
              <a:t>% </a:t>
            </a:r>
            <a:r>
              <a:rPr lang="ru-RU" sz="1050" b="1" dirty="0" smtClean="0">
                <a:solidFill>
                  <a:schemeClr val="accent6">
                    <a:lumMod val="75000"/>
                  </a:schemeClr>
                </a:solidFill>
              </a:rPr>
              <a:t>(6 293,5 </a:t>
            </a:r>
            <a:r>
              <a:rPr lang="ru-RU" sz="1050" b="1" dirty="0">
                <a:solidFill>
                  <a:schemeClr val="accent6">
                    <a:lumMod val="75000"/>
                  </a:schemeClr>
                </a:solidFill>
              </a:rPr>
              <a:t>тыс. руб.) </a:t>
            </a:r>
            <a:r>
              <a:rPr lang="ru-RU" sz="1050" b="1" dirty="0">
                <a:solidFill>
                  <a:schemeClr val="tx1"/>
                </a:solidFill>
              </a:rPr>
              <a:t>- </a:t>
            </a:r>
            <a:r>
              <a:rPr lang="ru-RU" sz="1050" b="1" i="1" dirty="0">
                <a:solidFill>
                  <a:schemeClr val="tx1"/>
                </a:solidFill>
              </a:rPr>
              <a:t>Государственная </a:t>
            </a:r>
            <a:r>
              <a:rPr lang="ru-RU" sz="1050" b="1" i="1" dirty="0" smtClean="0">
                <a:solidFill>
                  <a:schemeClr val="tx1"/>
                </a:solidFill>
              </a:rPr>
              <a:t>программа «Образование и </a:t>
            </a:r>
            <a:r>
              <a:rPr lang="ru-RU" sz="1050" b="1" i="1" dirty="0">
                <a:solidFill>
                  <a:schemeClr val="tx1"/>
                </a:solidFill>
              </a:rPr>
              <a:t>молодежная политика» на 2021 - 2025 годы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86891" y="2317822"/>
            <a:ext cx="4689164" cy="53511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dirty="0" smtClean="0">
                <a:solidFill>
                  <a:schemeClr val="accent6">
                    <a:lumMod val="75000"/>
                  </a:schemeClr>
                </a:solidFill>
              </a:rPr>
              <a:t>16,7% (2 727,6 </a:t>
            </a:r>
            <a:r>
              <a:rPr lang="ru-RU" sz="1050" b="1" dirty="0">
                <a:solidFill>
                  <a:schemeClr val="accent6">
                    <a:lumMod val="75000"/>
                  </a:schemeClr>
                </a:solidFill>
              </a:rPr>
              <a:t>тыс. руб.) </a:t>
            </a:r>
            <a:r>
              <a:rPr lang="ru-RU" sz="1050" dirty="0"/>
              <a:t>- </a:t>
            </a:r>
            <a:r>
              <a:rPr lang="ru-RU" sz="1050" b="1" i="1" dirty="0">
                <a:solidFill>
                  <a:schemeClr val="tx1"/>
                </a:solidFill>
              </a:rPr>
              <a:t>Государственная программа «Здоровье народа и демографическая безопасность Республики Беларусь» на 2021 - 2025 годы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79611" y="2973135"/>
            <a:ext cx="4696444" cy="3873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dirty="0" smtClean="0">
                <a:solidFill>
                  <a:srgbClr val="C00000"/>
                </a:solidFill>
              </a:rPr>
              <a:t>9,1% (1 488,1 тыс</a:t>
            </a:r>
            <a:r>
              <a:rPr lang="ru-RU" sz="1050" b="1" dirty="0">
                <a:solidFill>
                  <a:srgbClr val="C00000"/>
                </a:solidFill>
              </a:rPr>
              <a:t>. руб.) </a:t>
            </a:r>
            <a:r>
              <a:rPr lang="ru-RU" sz="1050" b="1" i="1" dirty="0">
                <a:solidFill>
                  <a:schemeClr val="tx1"/>
                </a:solidFill>
              </a:rPr>
              <a:t>-</a:t>
            </a:r>
            <a:r>
              <a:rPr lang="ru-RU" sz="1050" b="1" i="1" dirty="0">
                <a:solidFill>
                  <a:srgbClr val="C00000"/>
                </a:solidFill>
              </a:rPr>
              <a:t> </a:t>
            </a:r>
            <a:r>
              <a:rPr lang="ru-RU" sz="1050" b="1" i="1" dirty="0">
                <a:solidFill>
                  <a:schemeClr val="tx1"/>
                </a:solidFill>
              </a:rPr>
              <a:t>Государственная программа «Комфортное жилье и благоприятная среда» на 2021 - 2025 годы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79611" y="3478360"/>
            <a:ext cx="4696444" cy="39785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dirty="0" smtClean="0">
                <a:solidFill>
                  <a:schemeClr val="accent6">
                    <a:lumMod val="75000"/>
                  </a:schemeClr>
                </a:solidFill>
              </a:rPr>
              <a:t>5,1% (829,8 </a:t>
            </a:r>
            <a:r>
              <a:rPr lang="ru-RU" sz="1050" b="1" dirty="0">
                <a:solidFill>
                  <a:schemeClr val="accent6">
                    <a:lumMod val="75000"/>
                  </a:schemeClr>
                </a:solidFill>
              </a:rPr>
              <a:t>тыс. руб.)</a:t>
            </a:r>
            <a:r>
              <a:rPr lang="ru-RU" sz="1050" b="1" dirty="0"/>
              <a:t> -  </a:t>
            </a:r>
            <a:r>
              <a:rPr lang="ru-RU" sz="1050" b="1" i="1" dirty="0">
                <a:solidFill>
                  <a:schemeClr val="tx1"/>
                </a:solidFill>
              </a:rPr>
              <a:t>Государственная программа «Культура Беларуси» на 2021 - 2025    годы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67325" y="3994048"/>
            <a:ext cx="4708730" cy="3600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dirty="0" smtClean="0">
                <a:solidFill>
                  <a:schemeClr val="accent6">
                    <a:lumMod val="75000"/>
                  </a:schemeClr>
                </a:solidFill>
              </a:rPr>
              <a:t>4,8% (774,0 </a:t>
            </a:r>
            <a:r>
              <a:rPr lang="ru-RU" sz="1050" b="1" dirty="0">
                <a:solidFill>
                  <a:schemeClr val="accent6">
                    <a:lumMod val="75000"/>
                  </a:schemeClr>
                </a:solidFill>
              </a:rPr>
              <a:t>тыс. руб.) </a:t>
            </a:r>
            <a:r>
              <a:rPr lang="ru-RU" sz="1050" b="1" dirty="0"/>
              <a:t>-  </a:t>
            </a:r>
            <a:r>
              <a:rPr lang="ru-RU" sz="1050" b="1" i="1" dirty="0">
                <a:solidFill>
                  <a:schemeClr val="tx1"/>
                </a:solidFill>
              </a:rPr>
              <a:t>Государственная программа «Социальная защита» на 2021 - 2025 годы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65760" y="4490452"/>
            <a:ext cx="4710295" cy="5489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dirty="0" smtClean="0">
                <a:solidFill>
                  <a:schemeClr val="accent6">
                    <a:lumMod val="75000"/>
                  </a:schemeClr>
                </a:solidFill>
              </a:rPr>
              <a:t>3,2% (517,8 </a:t>
            </a:r>
            <a:r>
              <a:rPr lang="ru-RU" sz="1050" b="1" dirty="0">
                <a:solidFill>
                  <a:schemeClr val="accent6">
                    <a:lumMod val="75000"/>
                  </a:schemeClr>
                </a:solidFill>
              </a:rPr>
              <a:t>тыс. руб.) </a:t>
            </a:r>
            <a:r>
              <a:rPr lang="ru-RU" sz="1050" b="1" dirty="0"/>
              <a:t>- </a:t>
            </a:r>
            <a:r>
              <a:rPr lang="ru-RU" sz="1050" b="1" i="1" dirty="0">
                <a:solidFill>
                  <a:schemeClr val="tx1"/>
                </a:solidFill>
              </a:rPr>
              <a:t>Государственная программа по преодолению последствий катастрофы на Чернобыльской АЭС на 2021 -2025 годы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86080" y="5157192"/>
            <a:ext cx="4689975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i="1" dirty="0" smtClean="0">
                <a:solidFill>
                  <a:srgbClr val="C00000"/>
                </a:solidFill>
              </a:rPr>
              <a:t>2,9% (478,0 </a:t>
            </a:r>
            <a:r>
              <a:rPr lang="ru-RU" sz="1050" b="1" i="1" dirty="0">
                <a:solidFill>
                  <a:srgbClr val="C00000"/>
                </a:solidFill>
              </a:rPr>
              <a:t>тыс. руб.) </a:t>
            </a:r>
            <a:r>
              <a:rPr lang="ru-RU" sz="1050" b="1" i="1" dirty="0">
                <a:solidFill>
                  <a:schemeClr val="tx1"/>
                </a:solidFill>
              </a:rPr>
              <a:t>- Государственная программа «Управление государственными финансами и регулирование финансового рынка» на 2020 год  и на период до 2025 года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86891" y="5877272"/>
            <a:ext cx="4689164" cy="371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dirty="0" smtClean="0">
                <a:solidFill>
                  <a:schemeClr val="accent6">
                    <a:lumMod val="75000"/>
                  </a:schemeClr>
                </a:solidFill>
              </a:rPr>
              <a:t>2,5% (415,2 </a:t>
            </a:r>
            <a:r>
              <a:rPr lang="ru-RU" sz="1050" b="1" dirty="0">
                <a:solidFill>
                  <a:schemeClr val="accent6">
                    <a:lumMod val="75000"/>
                  </a:schemeClr>
                </a:solidFill>
              </a:rPr>
              <a:t>тыс. руб.) </a:t>
            </a:r>
            <a:r>
              <a:rPr lang="ru-RU" sz="1050" b="1" dirty="0"/>
              <a:t>- </a:t>
            </a:r>
            <a:r>
              <a:rPr lang="ru-RU" sz="1050" b="1" i="1" dirty="0">
                <a:solidFill>
                  <a:schemeClr val="tx1"/>
                </a:solidFill>
              </a:rPr>
              <a:t>Государственная программа «Физическая культура и спорта» на 2021 - 2025 годы </a:t>
            </a:r>
          </a:p>
        </p:txBody>
      </p:sp>
      <p:sp>
        <p:nvSpPr>
          <p:cNvPr id="15" name="Прямоугольник 14"/>
          <p:cNvSpPr/>
          <p:nvPr/>
        </p:nvSpPr>
        <p:spPr>
          <a:xfrm flipH="1">
            <a:off x="386890" y="6381327"/>
            <a:ext cx="4689164" cy="253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050" b="1" i="1" dirty="0" smtClean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2,2% (350,6 </a:t>
            </a:r>
            <a:r>
              <a:rPr lang="ru-RU" sz="1050" b="1" i="1" dirty="0">
                <a:solidFill>
                  <a:schemeClr val="accent6">
                    <a:lumMod val="75000"/>
                  </a:schemeClr>
                </a:solidFill>
                <a:cs typeface="Arial" panose="020B0604020202020204" pitchFamily="34" charset="0"/>
              </a:rPr>
              <a:t>тыс. руб.) </a:t>
            </a:r>
            <a:r>
              <a:rPr lang="ru-RU" sz="1050" b="1" i="1" dirty="0">
                <a:solidFill>
                  <a:schemeClr val="tx1"/>
                </a:solidFill>
                <a:cs typeface="Arial" panose="020B0604020202020204" pitchFamily="34" charset="0"/>
              </a:rPr>
              <a:t>- Другие программные расходы</a:t>
            </a: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3563712" y="956339"/>
            <a:ext cx="72008" cy="2344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652120" y="1065604"/>
            <a:ext cx="216024" cy="204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25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Структура доходов </a:t>
            </a:r>
            <a:r>
              <a:rPr lang="ru-RU" sz="2400" b="1" dirty="0" smtClean="0"/>
              <a:t>бюджетов сельсоветов</a:t>
            </a:r>
            <a:endParaRPr lang="ru-RU" sz="2800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15164161"/>
              </p:ext>
            </p:extLst>
          </p:nvPr>
        </p:nvGraphicFramePr>
        <p:xfrm>
          <a:off x="251520" y="1268761"/>
          <a:ext cx="8892480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799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102842567"/>
              </p:ext>
            </p:extLst>
          </p:nvPr>
        </p:nvGraphicFramePr>
        <p:xfrm>
          <a:off x="323529" y="908721"/>
          <a:ext cx="8446538" cy="59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5576" y="332656"/>
            <a:ext cx="7776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бюджетов сельсоветов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23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412777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Итоги </a:t>
            </a:r>
          </a:p>
          <a:p>
            <a:pPr algn="ctr"/>
            <a:r>
              <a:rPr lang="ru-RU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исполнения бюджета района за 1 полугодие 2023 г.</a:t>
            </a:r>
          </a:p>
        </p:txBody>
      </p:sp>
    </p:spTree>
    <p:extLst>
      <p:ext uri="{BB962C8B-B14F-4D97-AF65-F5344CB8AC3E}">
        <p14:creationId xmlns:p14="http://schemas.microsoft.com/office/powerpoint/2010/main" val="243552693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6529</TotalTime>
  <Words>520</Words>
  <Application>Microsoft Office PowerPoint</Application>
  <PresentationFormat>Экран (4:3)</PresentationFormat>
  <Paragraphs>115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Исполнение бюджета Белыничского района за 2016 год</dc:title>
  <dc:creator>Бурко Татьяна</dc:creator>
  <cp:lastModifiedBy>Курачева Ирина Александровна</cp:lastModifiedBy>
  <cp:revision>841</cp:revision>
  <cp:lastPrinted>2023-07-26T04:49:00Z</cp:lastPrinted>
  <dcterms:created xsi:type="dcterms:W3CDTF">2017-01-18T12:21:08Z</dcterms:created>
  <dcterms:modified xsi:type="dcterms:W3CDTF">2023-09-18T07:58:49Z</dcterms:modified>
</cp:coreProperties>
</file>