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3.xml" ContentType="application/vnd.openxmlformats-officedocument.drawingml.chart+xml"/>
  <Override PartName="/ppt/theme/themeOverride1.xml" ContentType="application/vnd.openxmlformats-officedocument.themeOverride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theme/themeOverride2.xml" ContentType="application/vnd.openxmlformats-officedocument.themeOverride+xml"/>
  <Override PartName="/ppt/drawings/drawing3.xml" ContentType="application/vnd.openxmlformats-officedocument.drawingml.chartshapes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707" r:id="rId1"/>
  </p:sldMasterIdLst>
  <p:notesMasterIdLst>
    <p:notesMasterId r:id="rId12"/>
  </p:notesMasterIdLst>
  <p:sldIdLst>
    <p:sldId id="329" r:id="rId2"/>
    <p:sldId id="341" r:id="rId3"/>
    <p:sldId id="342" r:id="rId4"/>
    <p:sldId id="308" r:id="rId5"/>
    <p:sldId id="337" r:id="rId6"/>
    <p:sldId id="343" r:id="rId7"/>
    <p:sldId id="334" r:id="rId8"/>
    <p:sldId id="340" r:id="rId9"/>
    <p:sldId id="318" r:id="rId10"/>
    <p:sldId id="330" r:id="rId11"/>
  </p:sldIdLst>
  <p:sldSz cx="9144000" cy="6858000" type="screen4x3"/>
  <p:notesSz cx="6819900" cy="99187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66FF99"/>
    <a:srgbClr val="FFCCFF"/>
    <a:srgbClr val="99FFCC"/>
    <a:srgbClr val="CC66FF"/>
    <a:srgbClr val="99FF33"/>
    <a:srgbClr val="DBCAEE"/>
    <a:srgbClr val="35F907"/>
    <a:srgbClr val="66FF66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442" autoAdjust="0"/>
    <p:restoredTop sz="97235" autoAdjust="0"/>
  </p:normalViewPr>
  <p:slideViewPr>
    <p:cSldViewPr>
      <p:cViewPr varScale="1">
        <p:scale>
          <a:sx n="112" d="100"/>
          <a:sy n="112" d="100"/>
        </p:scale>
        <p:origin x="89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package" Target="../embeddings/_____Microsoft_Excel2.xlsx"/><Relationship Id="rId1" Type="http://schemas.openxmlformats.org/officeDocument/2006/relationships/themeOverride" Target="../theme/themeOverride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.xml"/><Relationship Id="rId2" Type="http://schemas.openxmlformats.org/officeDocument/2006/relationships/package" Target="../embeddings/_____Microsoft_Excel3.xlsx"/><Relationship Id="rId1" Type="http://schemas.openxmlformats.org/officeDocument/2006/relationships/themeOverride" Target="../theme/themeOverride2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6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20"/>
      <c:hPercent val="44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chemeClr val="bg2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chemeClr val="bg2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6.1215427288981938E-2"/>
          <c:y val="8.1354070410620163E-2"/>
          <c:w val="0.94285714285714284"/>
          <c:h val="0.6576819407008086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'стр дох'!$A$5:$A$5</c:f>
              <c:strCache>
                <c:ptCount val="1"/>
                <c:pt idx="0">
                  <c:v>Собственные доходы</c:v>
                </c:pt>
              </c:strCache>
            </c:strRef>
          </c:tx>
          <c:spPr>
            <a:gradFill rotWithShape="0">
              <a:gsLst>
                <a:gs pos="0">
                  <a:srgbClr xmlns:mc="http://schemas.openxmlformats.org/markup-compatibility/2006" xmlns:a14="http://schemas.microsoft.com/office/drawing/2010/main" val="000000" mc:Ignorable="a14" a14:legacySpreadsheetColorIndex="11">
                    <a:gamma/>
                    <a:shade val="46275"/>
                    <a:invGamma/>
                  </a:srgbClr>
                </a:gs>
                <a:gs pos="50000">
                  <a:srgbClr xmlns:mc="http://schemas.openxmlformats.org/markup-compatibility/2006" xmlns:a14="http://schemas.microsoft.com/office/drawing/2010/main" val="00FF00" mc:Ignorable="a14" a14:legacySpreadsheetColorIndex="11"/>
                </a:gs>
                <a:gs pos="100000">
                  <a:srgbClr xmlns:mc="http://schemas.openxmlformats.org/markup-compatibility/2006" xmlns:a14="http://schemas.microsoft.com/office/drawing/2010/main" val="000000" mc:Ignorable="a14" a14:legacySpreadsheetColorIndex="11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7986">
              <a:solidFill>
                <a:srgbClr val="000000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 prst="relaxedInset"/>
              <a:bevelB w="139700" h="139700" prst="divot"/>
              <a:contourClr>
                <a:srgbClr val="000000"/>
              </a:contourClr>
            </a:sp3d>
          </c:spPr>
          <c:invertIfNegative val="0"/>
          <c:dPt>
            <c:idx val="0"/>
            <c:invertIfNegative val="0"/>
            <c:bubble3D val="0"/>
            <c:spPr>
              <a:gradFill rotWithShape="0">
                <a:gsLst>
                  <a:gs pos="0">
                    <a:srgbClr xmlns:mc="http://schemas.openxmlformats.org/markup-compatibility/2006" xmlns:a14="http://schemas.microsoft.com/office/drawing/2010/main" val="000000" mc:Ignorable="a14" a14:legacySpreadsheetColorIndex="11">
                      <a:gamma/>
                      <a:shade val="46275"/>
                      <a:invGamma/>
                    </a:srgbClr>
                  </a:gs>
                  <a:gs pos="0">
                    <a:srgbClr xmlns:mc="http://schemas.openxmlformats.org/markup-compatibility/2006" xmlns:a14="http://schemas.microsoft.com/office/drawing/2010/main" val="00FF00" mc:Ignorable="a14" a14:legacySpreadsheetColorIndex="11"/>
                  </a:gs>
                  <a:gs pos="100000">
                    <a:srgbClr xmlns:mc="http://schemas.openxmlformats.org/markup-compatibility/2006" xmlns:a14="http://schemas.microsoft.com/office/drawing/2010/main" val="000000" mc:Ignorable="a14" a14:legacySpreadsheetColorIndex="11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7986">
                <a:solidFill>
                  <a:srgbClr val="000000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 prst="relaxedInset"/>
                <a:bevelB w="139700" h="139700" prst="divot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777-4877-B703-038448A51B00}"/>
              </c:ext>
            </c:extLst>
          </c:dPt>
          <c:dPt>
            <c:idx val="1"/>
            <c:invertIfNegative val="0"/>
            <c:bubble3D val="0"/>
            <c:spPr>
              <a:gradFill rotWithShape="0">
                <a:gsLst>
                  <a:gs pos="0">
                    <a:srgbClr xmlns:mc="http://schemas.openxmlformats.org/markup-compatibility/2006" xmlns:a14="http://schemas.microsoft.com/office/drawing/2010/main" val="000000" mc:Ignorable="a14" a14:legacySpreadsheetColorIndex="11">
                      <a:gamma/>
                      <a:shade val="46275"/>
                      <a:invGamma/>
                    </a:srgbClr>
                  </a:gs>
                  <a:gs pos="0">
                    <a:srgbClr xmlns:mc="http://schemas.openxmlformats.org/markup-compatibility/2006" xmlns:a14="http://schemas.microsoft.com/office/drawing/2010/main" val="00FF00" mc:Ignorable="a14" a14:legacySpreadsheetColorIndex="11"/>
                  </a:gs>
                  <a:gs pos="100000">
                    <a:srgbClr xmlns:mc="http://schemas.openxmlformats.org/markup-compatibility/2006" xmlns:a14="http://schemas.microsoft.com/office/drawing/2010/main" val="000000" mc:Ignorable="a14" a14:legacySpreadsheetColorIndex="11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scene3d>
                <a:camera prst="orthographicFront"/>
                <a:lightRig rig="threePt" dir="t"/>
              </a:scene3d>
              <a:sp3d>
                <a:bevelT prst="relaxedInset"/>
                <a:bevelB w="139700" h="139700" prst="divot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777-4877-B703-038448A51B00}"/>
              </c:ext>
            </c:extLst>
          </c:dPt>
          <c:dLbls>
            <c:dLbl>
              <c:idx val="0"/>
              <c:layout>
                <c:manualLayout>
                  <c:x val="-5.538280280658367E-2"/>
                  <c:y val="-6.5098457734105553E-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777-4877-B703-038448A51B00}"/>
                </c:ext>
              </c:extLst>
            </c:dLbl>
            <c:dLbl>
              <c:idx val="1"/>
              <c:layout>
                <c:manualLayout>
                  <c:x val="-3.6757240543358931E-2"/>
                  <c:y val="-3.6504370837942779E-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777-4877-B703-038448A51B00}"/>
                </c:ext>
              </c:extLst>
            </c:dLbl>
            <c:spPr>
              <a:noFill/>
              <a:ln w="35964">
                <a:noFill/>
              </a:ln>
            </c:spPr>
            <c:txPr>
              <a:bodyPr/>
              <a:lstStyle/>
              <a:p>
                <a:pPr>
                  <a:defRPr sz="159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LegendKey val="1"/>
            <c:showVal val="1"/>
            <c:showCatName val="0"/>
            <c:showSerName val="0"/>
            <c:showPercent val="0"/>
            <c:showBubbleSize val="0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'стр дох'!$C$4:$E$4</c:f>
              <c:strCache>
                <c:ptCount val="2"/>
                <c:pt idx="0">
                  <c:v>отчет за 1 квартал 2021 года</c:v>
                </c:pt>
                <c:pt idx="1">
                  <c:v>отчет за 1 квартал 2022 года</c:v>
                </c:pt>
              </c:strCache>
            </c:strRef>
          </c:cat>
          <c:val>
            <c:numRef>
              <c:f>'стр дох'!$C$5:$E$5</c:f>
              <c:numCache>
                <c:formatCode>0.0%</c:formatCode>
                <c:ptCount val="2"/>
                <c:pt idx="0">
                  <c:v>0.26600000000000001</c:v>
                </c:pt>
                <c:pt idx="1">
                  <c:v>0.28499999999999998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777-4877-B703-038448A51B00}"/>
            </c:ext>
          </c:extLst>
        </c:ser>
        <c:ser>
          <c:idx val="2"/>
          <c:order val="1"/>
          <c:tx>
            <c:strRef>
              <c:f>'стр дох'!$A$6:$A$6</c:f>
              <c:strCache>
                <c:ptCount val="1"/>
                <c:pt idx="0">
                  <c:v>Беезвозмездные поступления</c:v>
                </c:pt>
              </c:strCache>
            </c:strRef>
          </c:tx>
          <c:spPr>
            <a:gradFill rotWithShape="0">
              <a:gsLst>
                <a:gs pos="0">
                  <a:srgbClr xmlns:mc="http://schemas.openxmlformats.org/markup-compatibility/2006" xmlns:a14="http://schemas.microsoft.com/office/drawing/2010/main" val="000000" mc:Ignorable="a14" a14:legacySpreadsheetColorIndex="15">
                    <a:gamma/>
                    <a:shade val="46275"/>
                    <a:invGamma/>
                  </a:srgbClr>
                </a:gs>
                <a:gs pos="1000">
                  <a:srgbClr xmlns:mc="http://schemas.openxmlformats.org/markup-compatibility/2006" xmlns:a14="http://schemas.microsoft.com/office/drawing/2010/main" val="00FFFF" mc:Ignorable="a14" a14:legacySpreadsheetColorIndex="15"/>
                </a:gs>
                <a:gs pos="100000">
                  <a:srgbClr xmlns:mc="http://schemas.openxmlformats.org/markup-compatibility/2006" xmlns:a14="http://schemas.microsoft.com/office/drawing/2010/main" val="000000" mc:Ignorable="a14" a14:legacySpreadsheetColorIndex="15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scene3d>
              <a:camera prst="orthographicFront"/>
              <a:lightRig rig="threePt" dir="t"/>
            </a:scene3d>
            <a:sp3d>
              <a:bevelT prst="relaxedInset"/>
              <a:bevelB prst="relaxedInset"/>
            </a:sp3d>
          </c:spPr>
          <c:invertIfNegative val="0"/>
          <c:dLbls>
            <c:dLbl>
              <c:idx val="0"/>
              <c:layout>
                <c:manualLayout>
                  <c:x val="0.11528912130372056"/>
                  <c:y val="1.74861282835513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777-4877-B703-038448A51B00}"/>
                </c:ext>
              </c:extLst>
            </c:dLbl>
            <c:dLbl>
              <c:idx val="1"/>
              <c:layout>
                <c:manualLayout>
                  <c:x val="0.11031455227880134"/>
                  <c:y val="-4.03564347844948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777-4877-B703-038448A51B00}"/>
                </c:ext>
              </c:extLst>
            </c:dLbl>
            <c:spPr>
              <a:noFill/>
              <a:ln w="35964">
                <a:noFill/>
              </a:ln>
            </c:spPr>
            <c:txPr>
              <a:bodyPr/>
              <a:lstStyle/>
              <a:p>
                <a:pPr>
                  <a:defRPr sz="159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'стр дох'!$C$4:$E$4</c:f>
              <c:strCache>
                <c:ptCount val="2"/>
                <c:pt idx="0">
                  <c:v>отчет за 1 квартал 2021 года</c:v>
                </c:pt>
                <c:pt idx="1">
                  <c:v>отчет за 1 квартал 2022 года</c:v>
                </c:pt>
              </c:strCache>
            </c:strRef>
          </c:cat>
          <c:val>
            <c:numRef>
              <c:f>'стр дох'!$C$6:$E$6</c:f>
              <c:numCache>
                <c:formatCode>0.0%</c:formatCode>
                <c:ptCount val="2"/>
                <c:pt idx="0">
                  <c:v>0.73399999999999999</c:v>
                </c:pt>
                <c:pt idx="1">
                  <c:v>0.71499999999999997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777-4877-B703-038448A51B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0"/>
        <c:gapDepth val="32"/>
        <c:shape val="box"/>
        <c:axId val="110415232"/>
        <c:axId val="122029184"/>
        <c:axId val="0"/>
      </c:bar3DChart>
      <c:catAx>
        <c:axId val="1104152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solidFill>
            <a:schemeClr val="bg2"/>
          </a:solidFill>
          <a:ln w="4495">
            <a:solidFill>
              <a:schemeClr val="accent1"/>
            </a:solidFill>
            <a:prstDash val="solid"/>
          </a:ln>
        </c:spPr>
        <c:txPr>
          <a:bodyPr rot="0" vert="horz"/>
          <a:lstStyle/>
          <a:p>
            <a:pPr>
              <a:defRPr sz="1700" b="1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1220291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2029184"/>
        <c:scaling>
          <c:orientation val="minMax"/>
        </c:scaling>
        <c:delete val="0"/>
        <c:axPos val="l"/>
        <c:majorGridlines>
          <c:spPr>
            <a:ln w="4495">
              <a:solidFill>
                <a:srgbClr val="000000"/>
              </a:solidFill>
              <a:prstDash val="solid"/>
            </a:ln>
          </c:spPr>
        </c:majorGridlines>
        <c:numFmt formatCode="0.0%" sourceLinked="1"/>
        <c:majorTickMark val="out"/>
        <c:minorTickMark val="none"/>
        <c:tickLblPos val="nextTo"/>
        <c:spPr>
          <a:ln w="449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35" b="1" i="0" u="none" strike="noStrike" baseline="0">
                <a:solidFill>
                  <a:srgbClr val="0000FF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11041523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8.1140156898141566E-2"/>
          <c:y val="0.86729653867107137"/>
          <c:w val="0.89999997780795404"/>
          <c:h val="5.7219409557276411E-2"/>
        </c:manualLayout>
      </c:layout>
      <c:overlay val="0"/>
      <c:spPr>
        <a:noFill/>
        <a:ln w="35964">
          <a:noFill/>
        </a:ln>
      </c:spPr>
      <c:txPr>
        <a:bodyPr/>
        <a:lstStyle/>
        <a:p>
          <a:pPr>
            <a:defRPr sz="1821" b="0" i="0" u="none" strike="noStrike" baseline="0">
              <a:solidFill>
                <a:srgbClr val="000000"/>
              </a:solidFill>
              <a:latin typeface="Times New Roman"/>
              <a:ea typeface="Times New Roman"/>
              <a:cs typeface="Times New Roman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2"/>
    </a:solidFill>
    <a:ln w="4495">
      <a:solidFill>
        <a:srgbClr val="000000">
          <a:alpha val="80000"/>
        </a:srgbClr>
      </a:solidFill>
      <a:prstDash val="solid"/>
    </a:ln>
  </c:spPr>
  <c:txPr>
    <a:bodyPr/>
    <a:lstStyle/>
    <a:p>
      <a:pPr>
        <a:defRPr sz="113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232991049556093"/>
          <c:y val="0.16828472050114093"/>
          <c:w val="0.46491011553903316"/>
          <c:h val="0.66868780961659524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92,1%</c:v>
                </c:pt>
              </c:strCache>
            </c:strRef>
          </c:tx>
          <c:spPr>
            <a:effectLst>
              <a:outerShdw blurRad="50800" dist="50800" dir="5400000" sx="48000" sy="48000" algn="ctr" rotWithShape="0">
                <a:srgbClr val="FFFF00">
                  <a:alpha val="43000"/>
                </a:srgbClr>
              </a:outerShdw>
            </a:effectLst>
          </c:spPr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50800" dist="50800" dir="5400000" sx="48000" sy="48000" algn="ctr" rotWithShape="0">
                  <a:srgbClr val="FFFF00">
                    <a:alpha val="4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861A-490B-A0DB-D2966CB4824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50800" dist="50800" dir="5400000" sx="48000" sy="48000" algn="ctr" rotWithShape="0">
                  <a:srgbClr val="FFFF00">
                    <a:alpha val="4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861A-490B-A0DB-D2966CB4824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50800" dist="50800" dir="5400000" sx="48000" sy="48000" algn="ctr" rotWithShape="0">
                  <a:srgbClr val="FFFF00">
                    <a:alpha val="4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861A-490B-A0DB-D2966CB4824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50800" dist="50800" dir="5400000" sx="48000" sy="48000" algn="ctr" rotWithShape="0">
                  <a:srgbClr val="FFFF00">
                    <a:alpha val="4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861A-490B-A0DB-D2966CB4824C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50800" dist="50800" dir="5400000" sx="48000" sy="48000" algn="ctr" rotWithShape="0">
                  <a:srgbClr val="FFFF00">
                    <a:alpha val="4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0-861A-490B-A0DB-D2966CB4824C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50800" dist="50800" dir="5400000" sx="48000" sy="48000" algn="ctr" rotWithShape="0">
                  <a:srgbClr val="FFFF00">
                    <a:alpha val="4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861A-490B-A0DB-D2966CB4824C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50800" dist="50800" dir="5400000" sx="48000" sy="48000" algn="ctr" rotWithShape="0">
                  <a:srgbClr val="FFFF00">
                    <a:alpha val="4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6-861A-490B-A0DB-D2966CB4824C}"/>
              </c:ext>
            </c:extLst>
          </c:dPt>
          <c:dLbls>
            <c:dLbl>
              <c:idx val="0"/>
              <c:layout>
                <c:manualLayout>
                  <c:x val="9.2619481996048889E-3"/>
                  <c:y val="6.3274742684602689E-2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13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300" b="1" dirty="0" smtClean="0">
                        <a:solidFill>
                          <a:schemeClr val="tx1"/>
                        </a:solidFill>
                      </a:rPr>
                      <a:t>Подоходный </a:t>
                    </a:r>
                    <a:r>
                      <a:rPr lang="ru-RU" sz="1300" b="1" dirty="0">
                        <a:solidFill>
                          <a:schemeClr val="tx1"/>
                        </a:solidFill>
                      </a:rPr>
                      <a:t>налог </a:t>
                    </a:r>
                    <a:r>
                      <a:rPr lang="ru-RU" sz="1300" b="1" dirty="0" smtClean="0">
                        <a:solidFill>
                          <a:schemeClr val="tx1"/>
                        </a:solidFill>
                      </a:rPr>
                      <a:t>790,2 тыс</a:t>
                    </a:r>
                    <a:r>
                      <a:rPr lang="ru-RU" sz="1300" b="1" dirty="0">
                        <a:solidFill>
                          <a:schemeClr val="tx1"/>
                        </a:solidFill>
                      </a:rPr>
                      <a:t>. рублей; </a:t>
                    </a:r>
                    <a:endParaRPr lang="ru-RU" sz="1300" b="1" dirty="0" smtClean="0">
                      <a:solidFill>
                        <a:schemeClr val="tx1"/>
                      </a:solidFill>
                    </a:endParaRPr>
                  </a:p>
                  <a:p>
                    <a:pPr>
                      <a:defRPr sz="1300" b="1"/>
                    </a:pPr>
                    <a:r>
                      <a:rPr lang="ru-RU" sz="1300" b="1" dirty="0" smtClean="0">
                        <a:solidFill>
                          <a:schemeClr val="tx1"/>
                        </a:solidFill>
                      </a:rPr>
                      <a:t>48,1%</a:t>
                    </a:r>
                    <a:endParaRPr lang="ru-RU" sz="1200" b="1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3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61A-490B-A0DB-D2966CB4824C}"/>
                </c:ext>
              </c:extLst>
            </c:dLbl>
            <c:dLbl>
              <c:idx val="1"/>
              <c:layout>
                <c:manualLayout>
                  <c:x val="-0.17068565604280606"/>
                  <c:y val="-4.8686898036970266E-2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13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300" dirty="0" smtClean="0"/>
                      <a:t>НДС – 443,7 тыс</a:t>
                    </a:r>
                    <a:r>
                      <a:rPr lang="ru-RU" sz="1300" dirty="0"/>
                      <a:t>. рублей; </a:t>
                    </a:r>
                    <a:r>
                      <a:rPr lang="ru-RU" sz="1300" dirty="0" smtClean="0"/>
                      <a:t>27,0%</a:t>
                    </a:r>
                    <a:endParaRPr lang="ru-RU" sz="120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3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7172595049416461"/>
                      <c:h val="8.642095322741916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861A-490B-A0DB-D2966CB4824C}"/>
                </c:ext>
              </c:extLst>
            </c:dLbl>
            <c:dLbl>
              <c:idx val="2"/>
              <c:layout>
                <c:manualLayout>
                  <c:x val="-5.3334830175854461E-3"/>
                  <c:y val="-0.18361741857742303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13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300" b="1" dirty="0" smtClean="0">
                        <a:solidFill>
                          <a:schemeClr val="tx1"/>
                        </a:solidFill>
                      </a:rPr>
                      <a:t>Налоги </a:t>
                    </a:r>
                    <a:r>
                      <a:rPr lang="ru-RU" sz="1300" b="1" dirty="0">
                        <a:solidFill>
                          <a:schemeClr val="tx1"/>
                        </a:solidFill>
                      </a:rPr>
                      <a:t>на собственность </a:t>
                    </a:r>
                    <a:r>
                      <a:rPr lang="ru-RU" sz="1300" b="1" dirty="0" smtClean="0">
                        <a:solidFill>
                          <a:schemeClr val="tx1"/>
                        </a:solidFill>
                      </a:rPr>
                      <a:t>– 129,2</a:t>
                    </a:r>
                  </a:p>
                  <a:p>
                    <a:pPr>
                      <a:defRPr sz="1300" b="1"/>
                    </a:pPr>
                    <a:r>
                      <a:rPr lang="ru-RU" sz="1300" b="1" dirty="0" smtClean="0">
                        <a:solidFill>
                          <a:schemeClr val="tx1"/>
                        </a:solidFill>
                      </a:rPr>
                      <a:t> </a:t>
                    </a:r>
                    <a:r>
                      <a:rPr lang="ru-RU" sz="1300" b="1" dirty="0">
                        <a:solidFill>
                          <a:schemeClr val="tx1"/>
                        </a:solidFill>
                      </a:rPr>
                      <a:t>тыс. рублей; </a:t>
                    </a:r>
                    <a:r>
                      <a:rPr lang="ru-RU" sz="1300" b="1" dirty="0" smtClean="0">
                        <a:solidFill>
                          <a:schemeClr val="tx1"/>
                        </a:solidFill>
                      </a:rPr>
                      <a:t>7,9%</a:t>
                    </a:r>
                    <a:endParaRPr lang="ru-RU" sz="1200" b="1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3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672524824977202"/>
                      <c:h val="0.1474978807529757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861A-490B-A0DB-D2966CB4824C}"/>
                </c:ext>
              </c:extLst>
            </c:dLbl>
            <c:dLbl>
              <c:idx val="3"/>
              <c:layout>
                <c:manualLayout>
                  <c:x val="4.9234726502390608E-2"/>
                  <c:y val="-0.13401612149639389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13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300" dirty="0">
                        <a:solidFill>
                          <a:schemeClr val="tx1"/>
                        </a:solidFill>
                      </a:rPr>
                      <a:t>Другие налоги от выручки </a:t>
                    </a:r>
                    <a:r>
                      <a:rPr lang="ru-RU" sz="1300" dirty="0" smtClean="0">
                        <a:solidFill>
                          <a:schemeClr val="tx1"/>
                        </a:solidFill>
                      </a:rPr>
                      <a:t>– 138,3 </a:t>
                    </a:r>
                    <a:r>
                      <a:rPr lang="ru-RU" sz="1300" dirty="0">
                        <a:solidFill>
                          <a:schemeClr val="tx1"/>
                        </a:solidFill>
                      </a:rPr>
                      <a:t>тыс. рублей; </a:t>
                    </a:r>
                    <a:r>
                      <a:rPr lang="ru-RU" sz="1300" dirty="0" smtClean="0">
                        <a:solidFill>
                          <a:schemeClr val="tx1"/>
                        </a:solidFill>
                      </a:rPr>
                      <a:t>8,4%</a:t>
                    </a:r>
                    <a:endParaRPr lang="ru-RU" sz="120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3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61A-490B-A0DB-D2966CB4824C}"/>
                </c:ext>
              </c:extLst>
            </c:dLbl>
            <c:dLbl>
              <c:idx val="4"/>
              <c:layout>
                <c:manualLayout>
                  <c:x val="6.0963006967908115E-2"/>
                  <c:y val="3.1934237139556794E-2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13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300" b="1" dirty="0" smtClean="0">
                        <a:solidFill>
                          <a:schemeClr val="tx1"/>
                        </a:solidFill>
                      </a:rPr>
                      <a:t>Прочие налоговые доходы – 10,9 </a:t>
                    </a:r>
                    <a:r>
                      <a:rPr lang="ru-RU" sz="1300" b="1" dirty="0">
                        <a:solidFill>
                          <a:schemeClr val="tx1"/>
                        </a:solidFill>
                      </a:rPr>
                      <a:t>тыс. рублей; </a:t>
                    </a:r>
                    <a:r>
                      <a:rPr lang="ru-RU" sz="1300" b="1" dirty="0" smtClean="0">
                        <a:solidFill>
                          <a:schemeClr val="tx1"/>
                        </a:solidFill>
                      </a:rPr>
                      <a:t>0,7%</a:t>
                    </a:r>
                    <a:endParaRPr lang="ru-RU" sz="1200" b="1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3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61A-490B-A0DB-D2966CB4824C}"/>
                </c:ext>
              </c:extLst>
            </c:dLbl>
            <c:dLbl>
              <c:idx val="5"/>
              <c:layout>
                <c:manualLayout>
                  <c:x val="-3.1325263926533842E-2"/>
                  <c:y val="7.7892791211935361E-2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13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300" b="1" dirty="0" smtClean="0">
                        <a:solidFill>
                          <a:schemeClr val="tx1"/>
                        </a:solidFill>
                      </a:rPr>
                      <a:t>Неналоговые доходы – 130,0 </a:t>
                    </a:r>
                    <a:r>
                      <a:rPr lang="ru-RU" sz="1300" b="1" dirty="0">
                        <a:solidFill>
                          <a:schemeClr val="tx1"/>
                        </a:solidFill>
                      </a:rPr>
                      <a:t>тыс. рублей; </a:t>
                    </a:r>
                    <a:r>
                      <a:rPr lang="ru-RU" sz="1300" b="1" dirty="0" smtClean="0">
                        <a:solidFill>
                          <a:schemeClr val="tx1"/>
                        </a:solidFill>
                      </a:rPr>
                      <a:t>7,9%</a:t>
                    </a:r>
                    <a:endParaRPr lang="ru-RU" sz="1200" b="1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3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61A-490B-A0DB-D2966CB4824C}"/>
                </c:ext>
              </c:extLst>
            </c:dLbl>
            <c:dLbl>
              <c:idx val="6"/>
              <c:layout>
                <c:manualLayout>
                  <c:x val="-0.12260821953889292"/>
                  <c:y val="0.1898652223689773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3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61A-490B-A0DB-D2966CB4824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3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/>
                  </a:solidFill>
                  <a:prstDash val="solid"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Подоходный налог -790,2 тыс. рублей</c:v>
                </c:pt>
                <c:pt idx="1">
                  <c:v>НДС - 443,7тыс. рублей</c:v>
                </c:pt>
                <c:pt idx="2">
                  <c:v>Налоги на собственность -129,2тыс. рублей</c:v>
                </c:pt>
                <c:pt idx="3">
                  <c:v>Другие налоги от выручки -138,3 тыс. рублей</c:v>
                </c:pt>
                <c:pt idx="4">
                  <c:v>Прочие налоговые доходы - 10,9тыс. рублей</c:v>
                </c:pt>
                <c:pt idx="5">
                  <c:v>Неналоговые доходы бюджета -  130,0 тыс. рублей</c:v>
                </c:pt>
                <c:pt idx="6">
                  <c:v>1642,3</c:v>
                </c:pt>
              </c:strCache>
            </c:strRef>
          </c:cat>
          <c:val>
            <c:numRef>
              <c:f>Лист1!$B$2:$B$8</c:f>
              <c:numCache>
                <c:formatCode>0.0%</c:formatCode>
                <c:ptCount val="7"/>
                <c:pt idx="0">
                  <c:v>0.48099999999999998</c:v>
                </c:pt>
                <c:pt idx="1">
                  <c:v>0.27</c:v>
                </c:pt>
                <c:pt idx="2">
                  <c:v>7.9000000000000001E-2</c:v>
                </c:pt>
                <c:pt idx="3">
                  <c:v>8.4000000000000005E-2</c:v>
                </c:pt>
                <c:pt idx="4">
                  <c:v>7.0000000000000001E-3</c:v>
                </c:pt>
                <c:pt idx="5">
                  <c:v>7.9000000000000001E-2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861A-490B-A0DB-D2966CB482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5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4962031795792941"/>
          <c:y val="0.14294357607135666"/>
          <c:w val="0.61710167603840693"/>
          <c:h val="0.58980140553014493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%</c:v>
                </c:pt>
              </c:strCache>
            </c:strRef>
          </c:tx>
          <c:dLbls>
            <c:dLbl>
              <c:idx val="0"/>
              <c:layout>
                <c:manualLayout>
                  <c:x val="0.15256904676135874"/>
                  <c:y val="-0.35514739243447696"/>
                </c:manualLayout>
              </c:layout>
              <c:tx>
                <c:rich>
                  <a:bodyPr wrap="square" lIns="38100" tIns="19050" rIns="38100" bIns="19050" anchor="ctr" anchorCtr="0">
                    <a:noAutofit/>
                  </a:bodyPr>
                  <a:lstStyle/>
                  <a:p>
                    <a:pPr algn="ctr">
                      <a:defRPr sz="13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300" dirty="0" smtClean="0"/>
                      <a:t>Компенсация расходов государства -74,4 тыс. рублей; 4,5%</a:t>
                    </a:r>
                    <a:endParaRPr lang="ru-RU" sz="130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9281805636543973"/>
                      <c:h val="0.1667378623334900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5553-4051-B3C6-8A24ADA9C2E2}"/>
                </c:ext>
              </c:extLst>
            </c:dLbl>
            <c:dLbl>
              <c:idx val="1"/>
              <c:layout>
                <c:manualLayout>
                  <c:x val="-0.18112217329387642"/>
                  <c:y val="0.26787455714797109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3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300" dirty="0" smtClean="0"/>
                      <a:t>Доходы от приватизации (продажи)</a:t>
                    </a:r>
                    <a:r>
                      <a:rPr lang="ru-RU" sz="1300" baseline="0" dirty="0" smtClean="0"/>
                      <a:t> жилых помещений 22,2 </a:t>
                    </a:r>
                    <a:r>
                      <a:rPr lang="ru-RU" sz="1300" baseline="0" dirty="0" err="1" smtClean="0"/>
                      <a:t>тыс.рублей</a:t>
                    </a:r>
                    <a:r>
                      <a:rPr lang="ru-RU" sz="1300" baseline="0" dirty="0" smtClean="0"/>
                      <a:t>; 1,4%</a:t>
                    </a:r>
                    <a:endParaRPr lang="ru-RU" sz="130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0.25590376321822833"/>
                      <c:h val="0.2369350936315717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30D9-47F5-BC7F-C9E60F978757}"/>
                </c:ext>
              </c:extLst>
            </c:dLbl>
            <c:dLbl>
              <c:idx val="2"/>
              <c:layout>
                <c:manualLayout>
                  <c:x val="-0.25575356946871225"/>
                  <c:y val="-3.0584036161181903E-2"/>
                </c:manualLayout>
              </c:layout>
              <c:tx>
                <c:rich>
                  <a:bodyPr/>
                  <a:lstStyle/>
                  <a:p>
                    <a:r>
                      <a:rPr lang="ru-RU" sz="1300" dirty="0" smtClean="0"/>
                      <a:t>Штрафы, удержания -6,1 </a:t>
                    </a:r>
                    <a:r>
                      <a:rPr lang="ru-RU" sz="1300" dirty="0" err="1" smtClean="0"/>
                      <a:t>тыс.рублей</a:t>
                    </a:r>
                    <a:r>
                      <a:rPr lang="ru-RU" sz="1300" dirty="0" smtClean="0"/>
                      <a:t>; 0,4%</a:t>
                    </a:r>
                    <a:endParaRPr lang="ru-RU" sz="13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321253194485327"/>
                      <c:h val="0.172112817840865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5553-4051-B3C6-8A24ADA9C2E2}"/>
                </c:ext>
              </c:extLst>
            </c:dLbl>
            <c:dLbl>
              <c:idx val="3"/>
              <c:layout>
                <c:manualLayout>
                  <c:x val="-0.2057016111565606"/>
                  <c:y val="-0.1574426606963402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3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300" dirty="0" smtClean="0"/>
                      <a:t>Прочие неналоговые</a:t>
                    </a:r>
                    <a:r>
                      <a:rPr lang="ru-RU" sz="1300" baseline="0" dirty="0" smtClean="0"/>
                      <a:t> доходы –  27,3 </a:t>
                    </a:r>
                    <a:r>
                      <a:rPr lang="ru-RU" sz="1300" dirty="0" smtClean="0"/>
                      <a:t>тыс. рублей;</a:t>
                    </a:r>
                    <a:r>
                      <a:rPr lang="ru-RU" sz="1300" baseline="0" dirty="0" smtClean="0"/>
                      <a:t> 1,6%</a:t>
                    </a:r>
                    <a:endParaRPr lang="ru-RU" sz="130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8605830978679675"/>
                      <c:h val="0.1780869817659198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5553-4051-B3C6-8A24ADA9C2E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3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4"/>
                <c:pt idx="0">
                  <c:v>Компенсация расходов государства 74,4 тыс.рублей</c:v>
                </c:pt>
                <c:pt idx="1">
                  <c:v>Доходы от приватизации (продажи) жилых помещений 22,2 тыс.рублей</c:v>
                </c:pt>
                <c:pt idx="2">
                  <c:v>Штрафы, удержания 6,1 тыс.рублей</c:v>
                </c:pt>
                <c:pt idx="3">
                  <c:v>прочие неналоговые доходы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4.5</c:v>
                </c:pt>
                <c:pt idx="1">
                  <c:v>1.4</c:v>
                </c:pt>
                <c:pt idx="2">
                  <c:v>0.4</c:v>
                </c:pt>
                <c:pt idx="3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553-4051-B3C6-8A24ADA9C2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  <c:userShapes r:id="rId3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0975552913430162"/>
          <c:y val="0.12037352992524639"/>
          <c:w val="0.65017690485338564"/>
          <c:h val="0.8024546417919378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 квартал 2020</c:v>
                </c:pt>
              </c:strCache>
            </c:strRef>
          </c:tx>
          <c:spPr>
            <a:solidFill>
              <a:srgbClr val="B4DCFA">
                <a:lumMod val="50000"/>
              </a:srgbClr>
            </a:solidFill>
          </c:spPr>
          <c:invertIfNegative val="0"/>
          <c:dPt>
            <c:idx val="2"/>
            <c:invertIfNegative val="0"/>
            <c:bubble3D val="0"/>
            <c:spPr>
              <a:solidFill>
                <a:srgbClr val="B4DCFA">
                  <a:lumMod val="50000"/>
                </a:srgbClr>
              </a:solidFill>
              <a:ln>
                <a:solidFill>
                  <a:srgbClr val="92D05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4669-4E77-8F7F-E6A63F8950CB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fld id="{5D2F05F3-1CA5-4EE6-AB3F-C37EA533B936}" type="VALUE">
                      <a:rPr lang="en-US" smtClean="0"/>
                      <a:pPr/>
                      <a:t>[ЗНАЧЕНИЕ]</a:t>
                    </a:fld>
                    <a:r>
                      <a:rPr lang="en-US" dirty="0" smtClean="0"/>
                      <a:t>  </a:t>
                    </a:r>
                    <a:endParaRPr lang="en-US" dirty="0" smtClean="0"/>
                  </a:p>
                  <a:p>
                    <a:endParaRPr lang="ru-RU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4669-4E77-8F7F-E6A63F8950CB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539575D1-D9B6-47D1-91CD-01A119C1F137}" type="VALUE">
                      <a:rPr lang="en-US" smtClean="0"/>
                      <a:pPr/>
                      <a:t>[ЗНАЧЕНИЕ]</a:t>
                    </a:fld>
                    <a:r>
                      <a:rPr lang="en-US" dirty="0" smtClean="0"/>
                      <a:t>  </a:t>
                    </a:r>
                    <a:endParaRPr lang="en-US" dirty="0" smtClean="0"/>
                  </a:p>
                  <a:p>
                    <a:endParaRPr lang="ru-RU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4669-4E77-8F7F-E6A63F8950CB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fld id="{656852CB-8929-434C-8F88-E945741D7231}" type="VALUE">
                      <a:rPr lang="en-US" smtClean="0"/>
                      <a:pPr/>
                      <a:t>[ЗНАЧЕНИЕ]</a:t>
                    </a:fld>
                    <a:r>
                      <a:rPr lang="en-US" dirty="0" smtClean="0"/>
                      <a:t>  </a:t>
                    </a:r>
                    <a:endParaRPr lang="en-US" dirty="0" smtClean="0"/>
                  </a:p>
                  <a:p>
                    <a:endParaRPr lang="ru-RU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4669-4E77-8F7F-E6A63F8950CB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fld id="{388A14E5-5ECB-49D9-AEBD-88DE994A2740}" type="VALUE">
                      <a:rPr lang="en-US" smtClean="0"/>
                      <a:pPr/>
                      <a:t>[ЗНАЧЕНИЕ]</a:t>
                    </a:fld>
                    <a:r>
                      <a:rPr lang="en-US" dirty="0" smtClean="0"/>
                      <a:t>  </a:t>
                    </a:r>
                    <a:r>
                      <a:rPr lang="en-US" dirty="0" smtClean="0"/>
                      <a:t> 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4669-4E77-8F7F-E6A63F8950CB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fld id="{81871B23-F2B6-47CD-988C-CC9D3DE08F9A}" type="VALUE">
                      <a:rPr lang="en-US" smtClean="0"/>
                      <a:pPr/>
                      <a:t>[ЗНАЧЕНИЕ]</a:t>
                    </a:fld>
                    <a:r>
                      <a:rPr lang="en-US" dirty="0" smtClean="0"/>
                      <a:t> </a:t>
                    </a:r>
                    <a:endParaRPr lang="en-US" dirty="0" smtClean="0"/>
                  </a:p>
                  <a:p>
                    <a:endParaRPr lang="ru-RU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4669-4E77-8F7F-E6A63F8950CB}"/>
                </c:ext>
              </c:extLst>
            </c:dLbl>
            <c:dLbl>
              <c:idx val="5"/>
              <c:layout>
                <c:manualLayout>
                  <c:x val="0"/>
                  <c:y val="1.6033572027350423E-2"/>
                </c:manualLayout>
              </c:layout>
              <c:tx>
                <c:rich>
                  <a:bodyPr/>
                  <a:lstStyle/>
                  <a:p>
                    <a:fld id="{1ECFBF04-F1E2-43E4-92A8-78AB6ADD6939}" type="VALUE">
                      <a:rPr lang="en-US" smtClean="0"/>
                      <a:pPr/>
                      <a:t>[ЗНАЧЕНИЕ]</a:t>
                    </a:fld>
                    <a:r>
                      <a:rPr lang="en-US" dirty="0" smtClean="0"/>
                      <a:t>  </a:t>
                    </a:r>
                    <a:endParaRPr lang="en-US" dirty="0" smtClean="0"/>
                  </a:p>
                  <a:p>
                    <a:endParaRPr lang="ru-RU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4669-4E77-8F7F-E6A63F8950CB}"/>
                </c:ext>
              </c:extLst>
            </c:dLbl>
            <c:dLbl>
              <c:idx val="6"/>
              <c:layout>
                <c:manualLayout>
                  <c:x val="7.0835054941229807E-3"/>
                  <c:y val="0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100" b="1"/>
                    </a:pPr>
                    <a:fld id="{0F368CD1-7BAB-4CF5-99FB-6B258E06AD93}" type="VALUE">
                      <a:rPr lang="en-US" sz="1100" smtClean="0"/>
                      <a:pPr>
                        <a:defRPr sz="1100" b="1"/>
                      </a:pPr>
                      <a:t>[ЗНАЧЕНИЕ]</a:t>
                    </a:fld>
                    <a:r>
                      <a:rPr lang="en-US" sz="1100" dirty="0" smtClean="0"/>
                      <a:t>  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4669-4E77-8F7F-E6A63F8950CB}"/>
                </c:ext>
              </c:extLst>
            </c:dLbl>
            <c:dLbl>
              <c:idx val="7"/>
              <c:layout>
                <c:manualLayout>
                  <c:x val="-2.8334021976492165E-3"/>
                  <c:y val="1.7035670279059865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100" b="1"/>
                    </a:pPr>
                    <a:fld id="{0C39E57A-BDB6-4BC1-BEE3-7DC441C78D88}" type="VALUE">
                      <a:rPr lang="en-US" smtClean="0"/>
                      <a:pPr>
                        <a:defRPr sz="1100" b="1"/>
                      </a:pPr>
                      <a:t>[ЗНАЧЕНИЕ]</a:t>
                    </a:fld>
                    <a:r>
                      <a:rPr lang="en-US" dirty="0" smtClean="0"/>
                      <a:t>  </a:t>
                    </a:r>
                    <a:endParaRPr lang="en-US" dirty="0" smtClean="0"/>
                  </a:p>
                  <a:p>
                    <a:pPr>
                      <a:defRPr sz="1100" b="1"/>
                    </a:pPr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7572822898530286E-2"/>
                      <c:h val="4.5815932068154042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4669-4E77-8F7F-E6A63F8950C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Лист1!$A$2:$A$9</c:f>
              <c:strCache>
                <c:ptCount val="8"/>
                <c:pt idx="0">
                  <c:v>Расходы по другим разделам</c:v>
                </c:pt>
                <c:pt idx="1">
                  <c:v>Социальная политика</c:v>
                </c:pt>
                <c:pt idx="2">
                  <c:v>Образование</c:v>
                </c:pt>
                <c:pt idx="3">
                  <c:v>Физическая культура, спорт, культура и СМИ</c:v>
                </c:pt>
                <c:pt idx="4">
                  <c:v>Здравоохранение</c:v>
                </c:pt>
                <c:pt idx="5">
                  <c:v>Жилищно-коммунальные услуги и жилищное строительство</c:v>
                </c:pt>
                <c:pt idx="6">
                  <c:v>Национальная экономика</c:v>
                </c:pt>
                <c:pt idx="7">
                  <c:v>Общегосударственная деятельность</c:v>
                </c:pt>
              </c:strCache>
            </c:strRef>
          </c:cat>
          <c:val>
            <c:numRef>
              <c:f>Лист1!$B$2:$B$9</c:f>
              <c:numCache>
                <c:formatCode>0.0%</c:formatCode>
                <c:ptCount val="8"/>
                <c:pt idx="0">
                  <c:v>5.0000000000000001E-3</c:v>
                </c:pt>
                <c:pt idx="1">
                  <c:v>7.8E-2</c:v>
                </c:pt>
                <c:pt idx="2">
                  <c:v>0.36199999999999999</c:v>
                </c:pt>
                <c:pt idx="3">
                  <c:v>8.2000000000000003E-2</c:v>
                </c:pt>
                <c:pt idx="4">
                  <c:v>0.182</c:v>
                </c:pt>
                <c:pt idx="5">
                  <c:v>0.11600000000000001</c:v>
                </c:pt>
                <c:pt idx="6">
                  <c:v>5.6000000000000001E-2</c:v>
                </c:pt>
                <c:pt idx="7">
                  <c:v>0.11799999999999999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4669-4E77-8F7F-E6A63F8950C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 квартал 2021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E26A1CF2-1DBB-4E81-B851-05C59D251CC1}" type="VALUE">
                      <a:rPr lang="en-US" smtClean="0"/>
                      <a:pPr/>
                      <a:t>[ЗНАЧЕНИЕ]</a:t>
                    </a:fld>
                    <a:r>
                      <a:rPr lang="en-US" dirty="0" smtClean="0"/>
                      <a:t>  </a:t>
                    </a:r>
                    <a:endParaRPr lang="en-US" dirty="0" smtClean="0"/>
                  </a:p>
                  <a:p>
                    <a:endParaRPr lang="en-US" dirty="0" smtClean="0"/>
                  </a:p>
                  <a:p>
                    <a:endParaRPr lang="ru-RU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4669-4E77-8F7F-E6A63F8950CB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2B766DB7-FB4B-4A7B-B87F-59BA98E4D411}" type="VALUE">
                      <a:rPr lang="en-US" smtClean="0"/>
                      <a:pPr/>
                      <a:t>[ЗНАЧЕНИЕ]</a:t>
                    </a:fld>
                    <a:r>
                      <a:rPr lang="en-US" dirty="0" smtClean="0"/>
                      <a:t>  </a:t>
                    </a:r>
                    <a:endParaRPr lang="en-US" dirty="0" smtClean="0"/>
                  </a:p>
                  <a:p>
                    <a:endParaRPr lang="ru-RU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4669-4E77-8F7F-E6A63F8950CB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fld id="{AAF87611-A681-498A-8C64-8F710A0DA45E}" type="VALUE">
                      <a:rPr lang="en-US" smtClean="0"/>
                      <a:pPr/>
                      <a:t>[ЗНАЧЕНИЕ]</a:t>
                    </a:fld>
                    <a:r>
                      <a:rPr lang="en-US" dirty="0" smtClean="0"/>
                      <a:t>  </a:t>
                    </a:r>
                    <a:endParaRPr lang="en-US" dirty="0" smtClean="0"/>
                  </a:p>
                  <a:p>
                    <a:endParaRPr lang="ru-RU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C-4669-4E77-8F7F-E6A63F8950CB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fld id="{A41191F1-95A8-4459-B7DF-953E336791DB}" type="VALUE">
                      <a:rPr lang="en-US" smtClean="0"/>
                      <a:pPr/>
                      <a:t>[ЗНАЧЕНИЕ]</a:t>
                    </a:fld>
                    <a:r>
                      <a:rPr lang="en-US" dirty="0" smtClean="0"/>
                      <a:t>  </a:t>
                    </a:r>
                    <a:endParaRPr lang="en-US" dirty="0" smtClean="0"/>
                  </a:p>
                  <a:p>
                    <a:endParaRPr lang="ru-RU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4669-4E77-8F7F-E6A63F8950CB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fld id="{97D9711C-B257-4F4E-8880-E32DA4D717AF}" type="VALUE">
                      <a:rPr lang="en-US" smtClean="0"/>
                      <a:pPr/>
                      <a:t>[ЗНАЧЕНИЕ]</a:t>
                    </a:fld>
                    <a:r>
                      <a:rPr lang="en-US" dirty="0" smtClean="0"/>
                      <a:t>  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E-4669-4E77-8F7F-E6A63F8950CB}"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fld id="{E7F2F02C-9502-4D2C-8246-9510F45E3CCB}" type="VALUE">
                      <a:rPr lang="en-US" smtClean="0"/>
                      <a:pPr/>
                      <a:t>[ЗНАЧЕНИЕ]</a:t>
                    </a:fld>
                    <a:r>
                      <a:rPr lang="en-US" dirty="0" smtClean="0"/>
                      <a:t>  </a:t>
                    </a:r>
                    <a:endParaRPr lang="en-US" dirty="0" smtClean="0"/>
                  </a:p>
                  <a:p>
                    <a:endParaRPr lang="ru-RU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4669-4E77-8F7F-E6A63F8950CB}"/>
                </c:ext>
              </c:extLst>
            </c:dLbl>
            <c:dLbl>
              <c:idx val="6"/>
              <c:layout>
                <c:manualLayout>
                  <c:x val="-3.4694469519536142E-18"/>
                  <c:y val="1.0020982517093685E-3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100" b="1"/>
                    </a:pPr>
                    <a:fld id="{1B666240-7896-45E6-A544-D849AFFB471A}" type="VALUE">
                      <a:rPr lang="en-US" smtClean="0"/>
                      <a:pPr>
                        <a:defRPr sz="1100" b="1"/>
                      </a:pPr>
                      <a:t>[ЗНАЧЕНИЕ]</a:t>
                    </a:fld>
                    <a:r>
                      <a:rPr lang="en-US" dirty="0" smtClean="0"/>
                      <a:t>  </a:t>
                    </a:r>
                    <a:endParaRPr lang="en-US" dirty="0" smtClean="0"/>
                  </a:p>
                  <a:p>
                    <a:pPr>
                      <a:defRPr sz="1100" b="1"/>
                    </a:pPr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9674658496949289E-2"/>
                      <c:h val="3.3790753047641169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0-4669-4E77-8F7F-E6A63F8950CB}"/>
                </c:ext>
              </c:extLst>
            </c:dLbl>
            <c:dLbl>
              <c:idx val="7"/>
              <c:layout>
                <c:manualLayout>
                  <c:x val="-1.0735966071714339E-16"/>
                  <c:y val="-1.7347234759768071E-17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100" b="1"/>
                    </a:pPr>
                    <a:fld id="{EB078FC4-527A-4CEF-BBE0-5045A17E46E5}" type="VALUE">
                      <a:rPr lang="en-US" smtClean="0"/>
                      <a:pPr>
                        <a:defRPr sz="1100" b="1"/>
                      </a:pPr>
                      <a:t>[ЗНАЧЕНИЕ]</a:t>
                    </a:fld>
                    <a:r>
                      <a:rPr lang="en-US" dirty="0" smtClean="0"/>
                      <a:t>  </a:t>
                    </a:r>
                    <a:endParaRPr lang="en-US" dirty="0" smtClean="0"/>
                  </a:p>
                  <a:p>
                    <a:pPr>
                      <a:defRPr sz="1100" b="1"/>
                    </a:pPr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7572822898530286E-2"/>
                      <c:h val="3.1786556544222362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1-4669-4E77-8F7F-E6A63F8950C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Лист1!$A$2:$A$9</c:f>
              <c:strCache>
                <c:ptCount val="8"/>
                <c:pt idx="0">
                  <c:v>Расходы по другим разделам</c:v>
                </c:pt>
                <c:pt idx="1">
                  <c:v>Социальная политика</c:v>
                </c:pt>
                <c:pt idx="2">
                  <c:v>Образование</c:v>
                </c:pt>
                <c:pt idx="3">
                  <c:v>Физическая культура, спорт, культура и СМИ</c:v>
                </c:pt>
                <c:pt idx="4">
                  <c:v>Здравоохранение</c:v>
                </c:pt>
                <c:pt idx="5">
                  <c:v>Жилищно-коммунальные услуги и жилищное строительство</c:v>
                </c:pt>
                <c:pt idx="6">
                  <c:v>Национальная экономика</c:v>
                </c:pt>
                <c:pt idx="7">
                  <c:v>Общегосударственная деятельность</c:v>
                </c:pt>
              </c:strCache>
            </c:strRef>
          </c:cat>
          <c:val>
            <c:numRef>
              <c:f>Лист1!$C$2:$C$9</c:f>
              <c:numCache>
                <c:formatCode>0.0%</c:formatCode>
                <c:ptCount val="8"/>
                <c:pt idx="0">
                  <c:v>2E-3</c:v>
                </c:pt>
                <c:pt idx="1">
                  <c:v>7.8E-2</c:v>
                </c:pt>
                <c:pt idx="2">
                  <c:v>0.34399999999999997</c:v>
                </c:pt>
                <c:pt idx="3">
                  <c:v>7.4999999999999997E-2</c:v>
                </c:pt>
                <c:pt idx="4">
                  <c:v>0.18099999999999999</c:v>
                </c:pt>
                <c:pt idx="5">
                  <c:v>0.13300000000000001</c:v>
                </c:pt>
                <c:pt idx="6">
                  <c:v>0.06</c:v>
                </c:pt>
                <c:pt idx="7">
                  <c:v>0.127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4669-4E77-8F7F-E6A63F8950C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43635840"/>
        <c:axId val="43634048"/>
      </c:barChart>
      <c:valAx>
        <c:axId val="43634048"/>
        <c:scaling>
          <c:orientation val="minMax"/>
        </c:scaling>
        <c:delete val="0"/>
        <c:axPos val="b"/>
        <c:majorGridlines/>
        <c:numFmt formatCode="0.0%" sourceLinked="1"/>
        <c:majorTickMark val="out"/>
        <c:minorTickMark val="none"/>
        <c:tickLblPos val="nextTo"/>
        <c:crossAx val="43635840"/>
        <c:crosses val="autoZero"/>
        <c:crossBetween val="between"/>
      </c:valAx>
      <c:catAx>
        <c:axId val="4363584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43634048"/>
        <c:crosses val="autoZero"/>
        <c:auto val="1"/>
        <c:lblAlgn val="ctr"/>
        <c:lblOffset val="100"/>
        <c:noMultiLvlLbl val="0"/>
      </c:catAx>
    </c:plotArea>
    <c:legend>
      <c:legendPos val="r"/>
      <c:layout>
        <c:manualLayout>
          <c:xMode val="edge"/>
          <c:yMode val="edge"/>
          <c:x val="0.80980151906054199"/>
          <c:y val="9.7741924343241304E-2"/>
          <c:w val="0.16920430927008881"/>
          <c:h val="0.13685945402497332"/>
        </c:manualLayout>
      </c:layout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  <c:userShapes r:id="rId3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sz="2000" dirty="0">
                <a:solidFill>
                  <a:srgbClr val="002060"/>
                </a:solidFill>
              </a:rPr>
              <a:t>Структура </a:t>
            </a:r>
            <a:r>
              <a:rPr lang="ru-RU" sz="2000" dirty="0" smtClean="0">
                <a:solidFill>
                  <a:srgbClr val="002060"/>
                </a:solidFill>
              </a:rPr>
              <a:t>расходов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smtClean="0">
                <a:solidFill>
                  <a:srgbClr val="002060"/>
                </a:solidFill>
              </a:rPr>
              <a:t>консолидированного бюджета района, %</a:t>
            </a:r>
            <a:endParaRPr lang="ru-RU" sz="2000" dirty="0">
              <a:solidFill>
                <a:srgbClr val="002060"/>
              </a:solidFill>
            </a:endParaRPr>
          </a:p>
        </c:rich>
      </c:tx>
      <c:layout>
        <c:manualLayout>
          <c:xMode val="edge"/>
          <c:yMode val="edge"/>
          <c:x val="0.18725619849580771"/>
          <c:y val="1.2313116002983793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rAngAx val="0"/>
    </c:view3D>
    <c:floor>
      <c:thickness val="0"/>
      <c:spPr>
        <a:noFill/>
        <a:ln w="9525" cap="flat" cmpd="sng" algn="ctr">
          <a:solidFill>
            <a:schemeClr val="tx1">
              <a:tint val="75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9988844506819242E-2"/>
          <c:y val="0.18060327952978769"/>
          <c:w val="0.65514557672863605"/>
          <c:h val="0.7888609268282360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9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03A8-4B1E-BE17-BC307CFCDB6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03A8-4B1E-BE17-BC307CFCDB6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5-03A8-4B1E-BE17-BC307CFCDB6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7-03A8-4B1E-BE17-BC307CFCDB6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9-03A8-4B1E-BE17-BC307CFCDB6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B-03A8-4B1E-BE17-BC307CFCDB62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D-03A8-4B1E-BE17-BC307CFCDB62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F-03A8-4B1E-BE17-BC307CFCDB62}"/>
              </c:ext>
            </c:extLst>
          </c:dPt>
          <c:dLbls>
            <c:spPr>
              <a:gradFill>
                <a:gsLst>
                  <a:gs pos="0">
                    <a:srgbClr val="EEECE1">
                      <a:tint val="98000"/>
                      <a:shade val="90000"/>
                      <a:satMod val="160000"/>
                      <a:lumMod val="100000"/>
                    </a:srgbClr>
                  </a:gs>
                  <a:gs pos="60000">
                    <a:srgbClr val="EEECE1">
                      <a:tint val="95000"/>
                      <a:shade val="100000"/>
                      <a:satMod val="130000"/>
                      <a:lumMod val="130000"/>
                    </a:srgbClr>
                  </a:gs>
                  <a:gs pos="100000">
                    <a:srgbClr val="EEECE1">
                      <a:tint val="97000"/>
                      <a:shade val="100000"/>
                      <a:hueMod val="100000"/>
                      <a:satMod val="140000"/>
                      <a:lumMod val="80000"/>
                    </a:srgbClr>
                  </a:gs>
                </a:gsLst>
                <a:path path="circle">
                  <a:fillToRect l="20000" t="10000" r="20000" b="60000"/>
                </a:path>
              </a:gra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/>
                  </a:solidFill>
                  <a:prstDash val="solid"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Лист1!$A$2:$A$9</c:f>
              <c:strCache>
                <c:ptCount val="8"/>
                <c:pt idx="0">
                  <c:v>Заработная плата со взносами (отчислениями)на социальное страхование</c:v>
                </c:pt>
                <c:pt idx="1">
                  <c:v>Лекарственные средства и изделия медицинского назначения</c:v>
                </c:pt>
                <c:pt idx="2">
                  <c:v>Продукты питания</c:v>
                </c:pt>
                <c:pt idx="3">
                  <c:v>Оплата коммунальных услуг</c:v>
                </c:pt>
                <c:pt idx="4">
                  <c:v>Трансферты населению</c:v>
                </c:pt>
                <c:pt idx="5">
                  <c:v>Субсидии ЖКУ и транспортных услуг</c:v>
                </c:pt>
                <c:pt idx="6">
                  <c:v>Капитальное строительство</c:v>
                </c:pt>
                <c:pt idx="7">
                  <c:v>Иные расходы</c:v>
                </c:pt>
              </c:strCache>
            </c:strRef>
          </c:cat>
          <c:val>
            <c:numRef>
              <c:f>Лист1!$B$2:$B$9</c:f>
              <c:numCache>
                <c:formatCode>0.0%</c:formatCode>
                <c:ptCount val="8"/>
                <c:pt idx="0">
                  <c:v>0.63800000000000001</c:v>
                </c:pt>
                <c:pt idx="1">
                  <c:v>0.01</c:v>
                </c:pt>
                <c:pt idx="2">
                  <c:v>8.9999999999999993E-3</c:v>
                </c:pt>
                <c:pt idx="3">
                  <c:v>0.13300000000000001</c:v>
                </c:pt>
                <c:pt idx="4">
                  <c:v>5.7000000000000002E-2</c:v>
                </c:pt>
                <c:pt idx="5">
                  <c:v>8.6999999999999994E-2</c:v>
                </c:pt>
                <c:pt idx="6">
                  <c:v>1E-3</c:v>
                </c:pt>
                <c:pt idx="7">
                  <c:v>6.5000000000000002E-2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03A8-4B1E-BE17-BC307CFCDB6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сумма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/>
                  </a:solidFill>
                  <a:prstDash val="solid"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Лист1!$A$2:$A$9</c:f>
              <c:strCache>
                <c:ptCount val="8"/>
                <c:pt idx="0">
                  <c:v>Заработная плата со взносами (отчислениями)на социальное страхование</c:v>
                </c:pt>
                <c:pt idx="1">
                  <c:v>Лекарственные средства и изделия медицинского назначения</c:v>
                </c:pt>
                <c:pt idx="2">
                  <c:v>Продукты питания</c:v>
                </c:pt>
                <c:pt idx="3">
                  <c:v>Оплата коммунальных услуг</c:v>
                </c:pt>
                <c:pt idx="4">
                  <c:v>Трансферты населению</c:v>
                </c:pt>
                <c:pt idx="5">
                  <c:v>Субсидии ЖКУ и транспортных услуг</c:v>
                </c:pt>
                <c:pt idx="6">
                  <c:v>Капитальное строительство</c:v>
                </c:pt>
                <c:pt idx="7">
                  <c:v>Иные расходы</c:v>
                </c:pt>
              </c:strCache>
            </c:strRef>
          </c:cat>
          <c:val>
            <c:numRef>
              <c:f>Лист1!$C$2:$C$9</c:f>
              <c:numCache>
                <c:formatCode>General</c:formatCode>
                <c:ptCount val="8"/>
                <c:pt idx="0" formatCode="#,##0.00">
                  <c:v>3952.7</c:v>
                </c:pt>
                <c:pt idx="1">
                  <c:v>59.8</c:v>
                </c:pt>
                <c:pt idx="2">
                  <c:v>58</c:v>
                </c:pt>
                <c:pt idx="3">
                  <c:v>822.2</c:v>
                </c:pt>
                <c:pt idx="4">
                  <c:v>355.9</c:v>
                </c:pt>
                <c:pt idx="5">
                  <c:v>538.29999999999995</c:v>
                </c:pt>
                <c:pt idx="6">
                  <c:v>4.5999999999999996</c:v>
                </c:pt>
                <c:pt idx="7">
                  <c:v>401.8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03A8-4B1E-BE17-BC307CFCDB62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8664804419014713"/>
          <c:y val="0.23819906253802486"/>
          <c:w val="0.29739476501493395"/>
          <c:h val="0.7295490646541918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6464365770750035E-2"/>
          <c:y val="3.1387167895433714E-2"/>
          <c:w val="0.61055902752168523"/>
          <c:h val="0.6659925564222178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Собственные доходы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cat>
            <c:strRef>
              <c:f>Лист1!$A$2:$A$6</c:f>
              <c:strCache>
                <c:ptCount val="5"/>
                <c:pt idx="0">
                  <c:v>Горский</c:v>
                </c:pt>
                <c:pt idx="1">
                  <c:v>Мхиничский</c:v>
                </c:pt>
                <c:pt idx="2">
                  <c:v>Сидоровский</c:v>
                </c:pt>
                <c:pt idx="3">
                  <c:v>Турьевской</c:v>
                </c:pt>
                <c:pt idx="4">
                  <c:v>Яновский</c:v>
                </c:pt>
              </c:strCache>
            </c:strRef>
          </c:cat>
          <c:val>
            <c:numRef>
              <c:f>Лист1!$B$2:$B$6</c:f>
              <c:numCache>
                <c:formatCode>0.0%</c:formatCode>
                <c:ptCount val="5"/>
                <c:pt idx="0">
                  <c:v>0.51200000000000001</c:v>
                </c:pt>
                <c:pt idx="1">
                  <c:v>0.6</c:v>
                </c:pt>
                <c:pt idx="2">
                  <c:v>0.66300000000000003</c:v>
                </c:pt>
                <c:pt idx="3">
                  <c:v>0.47399999999999998</c:v>
                </c:pt>
                <c:pt idx="4">
                  <c:v>0.64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A5B-48EE-8469-9F16C1FE2D7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strRef>
              <c:f>Лист1!$A$2:$A$6</c:f>
              <c:strCache>
                <c:ptCount val="5"/>
                <c:pt idx="0">
                  <c:v>Горский</c:v>
                </c:pt>
                <c:pt idx="1">
                  <c:v>Мхиничский</c:v>
                </c:pt>
                <c:pt idx="2">
                  <c:v>Сидоровский</c:v>
                </c:pt>
                <c:pt idx="3">
                  <c:v>Турьевской</c:v>
                </c:pt>
                <c:pt idx="4">
                  <c:v>Яновский</c:v>
                </c:pt>
              </c:strCache>
            </c:strRef>
          </c:cat>
          <c:val>
            <c:numRef>
              <c:f>Лист1!$C$2:$C$6</c:f>
              <c:numCache>
                <c:formatCode>0.0%</c:formatCode>
                <c:ptCount val="5"/>
                <c:pt idx="0">
                  <c:v>0.48799999999999999</c:v>
                </c:pt>
                <c:pt idx="1">
                  <c:v>0.4</c:v>
                </c:pt>
                <c:pt idx="2">
                  <c:v>0.33700000000000002</c:v>
                </c:pt>
                <c:pt idx="3">
                  <c:v>0.52600000000000002</c:v>
                </c:pt>
                <c:pt idx="4">
                  <c:v>0.36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A5B-48EE-8469-9F16C1FE2D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6549376"/>
        <c:axId val="36550912"/>
        <c:axId val="0"/>
      </c:bar3DChart>
      <c:catAx>
        <c:axId val="365493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36550912"/>
        <c:crosses val="autoZero"/>
        <c:auto val="1"/>
        <c:lblAlgn val="ctr"/>
        <c:lblOffset val="100"/>
        <c:noMultiLvlLbl val="0"/>
      </c:catAx>
      <c:valAx>
        <c:axId val="36550912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36549376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400">
                <a:solidFill>
                  <a:schemeClr val="tx1">
                    <a:lumMod val="85000"/>
                    <a:lumOff val="15000"/>
                  </a:schemeClr>
                </a:solidFill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400">
                <a:solidFill>
                  <a:schemeClr val="tx1">
                    <a:lumMod val="85000"/>
                    <a:lumOff val="15000"/>
                  </a:schemeClr>
                </a:solidFill>
              </a:defRPr>
            </a:pPr>
            <a:endParaRPr lang="ru-RU"/>
          </a:p>
        </c:txPr>
      </c:legendEntry>
      <c:layout>
        <c:manualLayout>
          <c:xMode val="edge"/>
          <c:yMode val="edge"/>
          <c:x val="0.73111157583797881"/>
          <c:y val="0.44717795249085368"/>
          <c:w val="0.25999585480231424"/>
          <c:h val="0.21323672132406743"/>
        </c:manualLayout>
      </c:layout>
      <c:overlay val="0"/>
      <c:txPr>
        <a:bodyPr/>
        <a:lstStyle/>
        <a:p>
          <a:pPr>
            <a:defRPr sz="1400">
              <a:solidFill>
                <a:schemeClr val="tx1">
                  <a:lumMod val="85000"/>
                  <a:lumOff val="15000"/>
                </a:schemeClr>
              </a:solidFill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3048148461006628"/>
          <c:y val="6.0789814112415547E-2"/>
          <c:w val="0.80289621171568648"/>
          <c:h val="0.5992868681407593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Общегосударственная деятельность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Лист1!$A$2:$A$6</c:f>
              <c:strCache>
                <c:ptCount val="5"/>
                <c:pt idx="0">
                  <c:v>Горский</c:v>
                </c:pt>
                <c:pt idx="1">
                  <c:v>Мхиничский</c:v>
                </c:pt>
                <c:pt idx="2">
                  <c:v>Сидоровсий</c:v>
                </c:pt>
                <c:pt idx="3">
                  <c:v>Турьевской</c:v>
                </c:pt>
                <c:pt idx="4">
                  <c:v>Яновский</c:v>
                </c:pt>
              </c:strCache>
            </c:strRef>
          </c:cat>
          <c:val>
            <c:numRef>
              <c:f>Лист1!$B$2:$B$6</c:f>
              <c:numCache>
                <c:formatCode>0.0%</c:formatCode>
                <c:ptCount val="5"/>
                <c:pt idx="0">
                  <c:v>0.94</c:v>
                </c:pt>
                <c:pt idx="1">
                  <c:v>0.93700000000000006</c:v>
                </c:pt>
                <c:pt idx="2">
                  <c:v>0.97199999999999998</c:v>
                </c:pt>
                <c:pt idx="3">
                  <c:v>0.95399999999999996</c:v>
                </c:pt>
                <c:pt idx="4">
                  <c:v>0.94699999999999995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78D-43B6-A740-17E1373ACCE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Жилищно-коммунальные услуги и жилищное строительство</c:v>
                </c:pt>
              </c:strCache>
            </c:strRef>
          </c:tx>
          <c:spPr>
            <a:solidFill>
              <a:srgbClr val="F14124">
                <a:lumMod val="75000"/>
              </a:srgb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Лист1!$A$2:$A$6</c:f>
              <c:strCache>
                <c:ptCount val="5"/>
                <c:pt idx="0">
                  <c:v>Горский</c:v>
                </c:pt>
                <c:pt idx="1">
                  <c:v>Мхиничский</c:v>
                </c:pt>
                <c:pt idx="2">
                  <c:v>Сидоровсий</c:v>
                </c:pt>
                <c:pt idx="3">
                  <c:v>Турьевской</c:v>
                </c:pt>
                <c:pt idx="4">
                  <c:v>Яновский</c:v>
                </c:pt>
              </c:strCache>
            </c:strRef>
          </c:cat>
          <c:val>
            <c:numRef>
              <c:f>Лист1!$C$2:$C$6</c:f>
              <c:numCache>
                <c:formatCode>0.0%</c:formatCode>
                <c:ptCount val="5"/>
                <c:pt idx="0">
                  <c:v>0.06</c:v>
                </c:pt>
                <c:pt idx="1">
                  <c:v>6.3E-2</c:v>
                </c:pt>
                <c:pt idx="2">
                  <c:v>2.8000000000000001E-2</c:v>
                </c:pt>
                <c:pt idx="3">
                  <c:v>4.5999999999999999E-2</c:v>
                </c:pt>
                <c:pt idx="4">
                  <c:v>5.2999999999999999E-2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78D-43B6-A740-17E1373ACC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2654336"/>
        <c:axId val="42660224"/>
      </c:barChart>
      <c:catAx>
        <c:axId val="426543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42660224"/>
        <c:crosses val="autoZero"/>
        <c:auto val="1"/>
        <c:lblAlgn val="ctr"/>
        <c:lblOffset val="100"/>
        <c:noMultiLvlLbl val="0"/>
      </c:catAx>
      <c:valAx>
        <c:axId val="42660224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16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4265433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5.7287941376578E-2"/>
          <c:y val="0.78508880539377834"/>
          <c:w val="0.87059147783387714"/>
          <c:h val="8.8087205387205381E-2"/>
        </c:manualLayout>
      </c:layout>
      <c:overlay val="0"/>
      <c:txPr>
        <a:bodyPr/>
        <a:lstStyle/>
        <a:p>
          <a:pPr>
            <a:defRPr sz="1400" b="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drawing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0.11</cdr:y>
    </cdr:from>
    <cdr:to>
      <cdr:x>0</cdr:x>
      <cdr:y>0.10925</cdr:y>
    </cdr:to>
    <cdr:sp macro="" textlink="">
      <cdr:nvSpPr>
        <cdr:cNvPr id="102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0" y="388715"/>
          <a:ext cx="0" cy="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</cdr:x>
      <cdr:y>0.11</cdr:y>
    </cdr:from>
    <cdr:to>
      <cdr:x>0.004</cdr:x>
      <cdr:y>0.1055</cdr:y>
    </cdr:to>
    <cdr:sp macro="" textlink="">
      <cdr:nvSpPr>
        <cdr:cNvPr id="1026" name="Text Box 2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0" y="388715"/>
          <a:ext cx="24003" cy="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</cdr:x>
      <cdr:y>0.11</cdr:y>
    </cdr:from>
    <cdr:to>
      <cdr:x>0.004</cdr:x>
      <cdr:y>0.1055</cdr:y>
    </cdr:to>
    <cdr:sp macro="" textlink="">
      <cdr:nvSpPr>
        <cdr:cNvPr id="1027" name="Text Box 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0" y="388715"/>
          <a:ext cx="24003" cy="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</cdr:x>
      <cdr:y>0.11</cdr:y>
    </cdr:from>
    <cdr:to>
      <cdr:x>0.004</cdr:x>
      <cdr:y>0.1055</cdr:y>
    </cdr:to>
    <cdr:sp macro="" textlink="">
      <cdr:nvSpPr>
        <cdr:cNvPr id="1028" name="Text Box 4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0" y="388715"/>
          <a:ext cx="24003" cy="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</cdr:x>
      <cdr:y>0.11</cdr:y>
    </cdr:from>
    <cdr:to>
      <cdr:x>0.004</cdr:x>
      <cdr:y>0.1055</cdr:y>
    </cdr:to>
    <cdr:sp macro="" textlink="">
      <cdr:nvSpPr>
        <cdr:cNvPr id="1029" name="Text Box 5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0" y="388715"/>
          <a:ext cx="24003" cy="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0.45455</cdr:x>
      <cdr:y>0.35113</cdr:y>
    </cdr:from>
    <cdr:to>
      <cdr:x>0.66833</cdr:x>
      <cdr:y>0.49954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3600400" y="1820486"/>
          <a:ext cx="1693382" cy="76944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lIns="91440" tIns="45720" rIns="91440" bIns="45720">
          <a:spAutoFit/>
        </a:bodyPr>
        <a:lstStyle xmlns:a="http://schemas.openxmlformats.org/drawingml/2006/main"/>
        <a:p xmlns:a="http://schemas.openxmlformats.org/drawingml/2006/main">
          <a:pPr algn="ctr"/>
          <a:r>
            <a:rPr lang="ru-RU" b="1" cap="none" spc="0" dirty="0" smtClean="0">
              <a:ln w="0"/>
              <a:solidFill>
                <a:schemeClr val="tx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Доля неналоговых доходов  в собственных  доходных источниках 7,9 %</a:t>
          </a:r>
          <a:endParaRPr lang="ru-RU" b="1" cap="none" spc="0" dirty="0">
            <a:ln w="0"/>
            <a:solidFill>
              <a:schemeClr val="tx1"/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0.09475</cdr:y>
    </cdr:to>
    <cdr:pic>
      <cdr:nvPicPr>
        <cdr:cNvPr id="3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11162743" cy="493819"/>
        </a:xfrm>
        <a:prstGeom xmlns:a="http://schemas.openxmlformats.org/drawingml/2006/main" prst="rect">
          <a:avLst/>
        </a:prstGeom>
      </cdr:spPr>
    </cdr:pic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55984" cy="495698"/>
          </a:xfrm>
          <a:prstGeom prst="rect">
            <a:avLst/>
          </a:prstGeom>
        </p:spPr>
        <p:txBody>
          <a:bodyPr vert="horz" lIns="91687" tIns="45843" rIns="91687" bIns="45843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2315" y="1"/>
            <a:ext cx="2955984" cy="495698"/>
          </a:xfrm>
          <a:prstGeom prst="rect">
            <a:avLst/>
          </a:prstGeom>
        </p:spPr>
        <p:txBody>
          <a:bodyPr vert="horz" lIns="91687" tIns="45843" rIns="91687" bIns="45843" rtlCol="0"/>
          <a:lstStyle>
            <a:lvl1pPr algn="r">
              <a:defRPr sz="1200"/>
            </a:lvl1pPr>
          </a:lstStyle>
          <a:p>
            <a:pPr>
              <a:defRPr/>
            </a:pPr>
            <a:fld id="{0A05267D-A84C-4CA9-B8D2-04974DE3D172}" type="datetimeFigureOut">
              <a:rPr lang="ru-RU"/>
              <a:pPr>
                <a:defRPr/>
              </a:pPr>
              <a:t>29.04.2022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44538"/>
            <a:ext cx="4959350" cy="37195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87" tIns="45843" rIns="91687" bIns="45843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2153" y="4711502"/>
            <a:ext cx="5455599" cy="4462860"/>
          </a:xfrm>
          <a:prstGeom prst="rect">
            <a:avLst/>
          </a:prstGeom>
        </p:spPr>
        <p:txBody>
          <a:bodyPr vert="horz" lIns="91687" tIns="45843" rIns="91687" bIns="45843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1419"/>
            <a:ext cx="2955984" cy="495697"/>
          </a:xfrm>
          <a:prstGeom prst="rect">
            <a:avLst/>
          </a:prstGeom>
        </p:spPr>
        <p:txBody>
          <a:bodyPr vert="horz" lIns="91687" tIns="45843" rIns="91687" bIns="45843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2315" y="9421419"/>
            <a:ext cx="2955984" cy="495697"/>
          </a:xfrm>
          <a:prstGeom prst="rect">
            <a:avLst/>
          </a:prstGeom>
        </p:spPr>
        <p:txBody>
          <a:bodyPr vert="horz" lIns="91687" tIns="45843" rIns="91687" bIns="45843" rtlCol="0" anchor="b"/>
          <a:lstStyle>
            <a:lvl1pPr algn="r">
              <a:defRPr sz="1200"/>
            </a:lvl1pPr>
          </a:lstStyle>
          <a:p>
            <a:pPr>
              <a:defRPr/>
            </a:pPr>
            <a:fld id="{36821A41-12BF-4403-9D29-AEEACEF1A1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33860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821A41-12BF-4403-9D29-AEEACEF1A1A1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43441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CB3F7F-9943-402D-BB87-4772131E2E0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3CEAD1-8A8E-4680-AF34-C7B4DB49419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309C5A-5427-4A63-AA2A-1D01B4D3C35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1C1EBA-22C7-46E0-8F15-CB8313FD751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7DFD8E-13DD-4A8C-AF70-1FD82B4FB0C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3EDD92-1769-46A1-A1AF-2D19D2151E0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42A49A-9BE3-4AA8-B477-D23E554B685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A76D7E-3A76-4B5C-B25F-38D6162A951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C3C410-1874-47D9-B5C4-CF4E2EACB59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E6FD71-045F-41C9-8D6F-A26842586A3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3D7B6E-3865-4BE7-AD6C-C866A682BC5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C5BB5BF0-B56B-47E7-8C81-19D2BCCD1EA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08" r:id="rId1"/>
    <p:sldLayoutId id="2147484709" r:id="rId2"/>
    <p:sldLayoutId id="2147484710" r:id="rId3"/>
    <p:sldLayoutId id="2147484711" r:id="rId4"/>
    <p:sldLayoutId id="2147484712" r:id="rId5"/>
    <p:sldLayoutId id="2147484713" r:id="rId6"/>
    <p:sldLayoutId id="2147484714" r:id="rId7"/>
    <p:sldLayoutId id="2147484715" r:id="rId8"/>
    <p:sldLayoutId id="2147484716" r:id="rId9"/>
    <p:sldLayoutId id="2147484717" r:id="rId10"/>
    <p:sldLayoutId id="2147484718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836712"/>
            <a:ext cx="806489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Итоги </a:t>
            </a:r>
          </a:p>
          <a:p>
            <a:pPr algn="ctr"/>
            <a:r>
              <a:rPr lang="ru-RU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исполнения консолидированного бюджета Краснопольского района за 1 квартал</a:t>
            </a:r>
          </a:p>
          <a:p>
            <a:pPr algn="ctr"/>
            <a:r>
              <a:rPr lang="ru-RU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2022 года</a:t>
            </a:r>
            <a:endParaRPr lang="ru-RU" sz="5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4328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3949482853"/>
              </p:ext>
            </p:extLst>
          </p:nvPr>
        </p:nvGraphicFramePr>
        <p:xfrm>
          <a:off x="323529" y="908721"/>
          <a:ext cx="8446538" cy="59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755576" y="332656"/>
            <a:ext cx="77768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Структура расходов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бюджетов сельсоветов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4236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55576" y="277545"/>
            <a:ext cx="80648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</a:rPr>
              <a:t>ИСПОЛНЕНИЕ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</a:rPr>
              <a:t>КОНСОЛИДИРОВАННОГО БЮДЖЕТА 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</a:rPr>
              <a:t>РАЙОНА ЗА </a:t>
            </a:r>
            <a:endParaRPr lang="ru-RU" b="1" dirty="0" smtClean="0">
              <a:solidFill>
                <a:srgbClr val="002060"/>
              </a:solidFill>
              <a:latin typeface="Arial" pitchFamily="34" charset="0"/>
              <a:ea typeface="Times New Roman" pitchFamily="18" charset="0"/>
            </a:endParaRPr>
          </a:p>
          <a:p>
            <a:pPr lvl="0" algn="ctr"/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</a:rPr>
              <a:t>1 КВАРТАЛ 2022 г.</a:t>
            </a:r>
            <a:endParaRPr lang="ru-RU" b="1" dirty="0">
              <a:solidFill>
                <a:srgbClr val="002060"/>
              </a:solidFill>
              <a:latin typeface="Arial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685020"/>
              </p:ext>
            </p:extLst>
          </p:nvPr>
        </p:nvGraphicFramePr>
        <p:xfrm>
          <a:off x="755577" y="980727"/>
          <a:ext cx="8118543" cy="5558849"/>
        </p:xfrm>
        <a:graphic>
          <a:graphicData uri="http://schemas.openxmlformats.org/drawingml/2006/table">
            <a:tbl>
              <a:tblPr firstRow="1" firstCol="1" bandRow="1"/>
              <a:tblGrid>
                <a:gridCol w="30893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80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09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32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369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07693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</a:rPr>
                        <a:t>Наименование  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Times New Roman"/>
                        </a:rPr>
                        <a:t>Исполнено за 1 квартал 2022 г.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Times New Roman"/>
                        </a:rPr>
                        <a:t>(тыс. руб.)</a:t>
                      </a: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Times New Roman"/>
                        </a:rPr>
                        <a:t>% исполнения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Times New Roman"/>
                        </a:rPr>
                        <a:t>Темп роста к уровню прошлого  года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30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Times New Roman"/>
                        </a:rPr>
                        <a:t>к год. плану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Times New Roman"/>
                        </a:rPr>
                        <a:t>к плану отчетного периода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703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/>
                          <a:ea typeface="Times New Roman"/>
                        </a:rPr>
                        <a:t>Всего доходов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</a:rPr>
                        <a:t>5 764,6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21,1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99,7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103,1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703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/>
                          <a:ea typeface="Times New Roman"/>
                        </a:rPr>
                        <a:t>Налоговые доходы 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</a:rPr>
                        <a:t>1 512,3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24,6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101,3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116,7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406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i="1" dirty="0" smtClean="0">
                          <a:effectLst/>
                          <a:latin typeface="Times New Roman"/>
                          <a:ea typeface="Times New Roman"/>
                        </a:rPr>
                        <a:t>из них: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i="1" dirty="0" smtClean="0">
                          <a:effectLst/>
                          <a:latin typeface="Times New Roman"/>
                          <a:ea typeface="Times New Roman"/>
                        </a:rPr>
                        <a:t>подоходный налог</a:t>
                      </a:r>
                      <a:endParaRPr lang="ru-RU" sz="1800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i="1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effectLst/>
                          <a:latin typeface="Times New Roman"/>
                          <a:ea typeface="Times New Roman"/>
                        </a:rPr>
                        <a:t>790,2</a:t>
                      </a:r>
                      <a:endParaRPr lang="ru-RU" sz="1600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i="1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25,3</a:t>
                      </a:r>
                      <a:endParaRPr lang="ru-RU" sz="1600" i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102,1</a:t>
                      </a:r>
                      <a:endParaRPr lang="ru-RU" sz="1600" i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113,0</a:t>
                      </a:r>
                      <a:endParaRPr lang="ru-RU" sz="1600" i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406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i="1" dirty="0" smtClean="0">
                          <a:effectLst/>
                          <a:latin typeface="Times New Roman"/>
                          <a:ea typeface="Times New Roman"/>
                        </a:rPr>
                        <a:t>налог на добавленную стоимость</a:t>
                      </a:r>
                      <a:endParaRPr lang="ru-RU" sz="1800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effectLst/>
                          <a:latin typeface="Times New Roman"/>
                          <a:ea typeface="Times New Roman"/>
                        </a:rPr>
                        <a:t>443,7</a:t>
                      </a:r>
                      <a:endParaRPr lang="ru-RU" sz="1600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25,8</a:t>
                      </a:r>
                      <a:endParaRPr lang="ru-RU" sz="1600" i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100,3</a:t>
                      </a:r>
                      <a:endParaRPr lang="ru-RU" sz="1600" i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125,8</a:t>
                      </a:r>
                      <a:endParaRPr lang="ru-RU" sz="1600" i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703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i="1" dirty="0" smtClean="0">
                          <a:effectLst/>
                          <a:latin typeface="Times New Roman"/>
                          <a:ea typeface="Times New Roman"/>
                        </a:rPr>
                        <a:t>налоги на собственность</a:t>
                      </a:r>
                      <a:endParaRPr lang="ru-RU" sz="1800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effectLst/>
                          <a:latin typeface="Times New Roman"/>
                          <a:ea typeface="Times New Roman"/>
                        </a:rPr>
                        <a:t>129,2</a:t>
                      </a:r>
                      <a:endParaRPr lang="ru-RU" sz="1600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20,9</a:t>
                      </a:r>
                      <a:endParaRPr lang="ru-RU" sz="1600" i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100,6</a:t>
                      </a:r>
                      <a:endParaRPr lang="ru-RU" sz="1600" i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104,3</a:t>
                      </a:r>
                      <a:endParaRPr lang="ru-RU" sz="1600" i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121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/>
                          <a:ea typeface="Times New Roman"/>
                        </a:rPr>
                        <a:t>Неналоговые доходы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</a:rPr>
                        <a:t>130,0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20,6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103,0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67,6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121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/>
                          <a:ea typeface="Times New Roman"/>
                        </a:rPr>
                        <a:t>Итого собственные доходы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</a:rPr>
                        <a:t>1 642,3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</a:rPr>
                        <a:t>24,2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101,4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110,3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9785">
                <a:tc gridSpan="5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203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/>
                          <a:ea typeface="Times New Roman"/>
                        </a:rPr>
                        <a:t>Безвозмездные поступления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</a:rPr>
                        <a:t>4 122,3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</a:rPr>
                        <a:t>20,0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99,0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100,5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703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</a:rPr>
                        <a:t>из них дотации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3 967,9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21,0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100,0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110,7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224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/>
                          <a:ea typeface="Times New Roman"/>
                        </a:rPr>
                        <a:t>Расходы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6 193,3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22,6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98,2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89,4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8518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/>
                          <a:ea typeface="Times New Roman"/>
                        </a:rPr>
                        <a:t>Дефицит (-), профицит (+)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-428,7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*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*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*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801103"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effectLst/>
                          <a:latin typeface="Times New Roman"/>
                          <a:ea typeface="Times New Roman"/>
                        </a:rPr>
                        <a:t>Темп роста собственных доходов к уровню прошлого года с учетом индекса роста потребительских цен (110,2%) - 100,1 %. </a:t>
                      </a:r>
                      <a:endParaRPr lang="ru-RU" sz="18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574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7077641"/>
              </p:ext>
            </p:extLst>
          </p:nvPr>
        </p:nvGraphicFramePr>
        <p:xfrm>
          <a:off x="0" y="764704"/>
          <a:ext cx="9078119" cy="5976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043608" y="118373"/>
            <a:ext cx="777686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20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Times New Roman" pitchFamily="18" charset="0"/>
              </a:rPr>
              <a:t>Структура доходов консолидированного бюджета Краснопольского района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3680500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467544" y="188640"/>
            <a:ext cx="8596124" cy="720080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ru-RU" sz="2000" b="1" i="1" dirty="0" smtClean="0">
                <a:solidFill>
                  <a:srgbClr val="002060"/>
                </a:solidFill>
              </a:rPr>
              <a:t>Структура собственных доходов бюджета района за</a:t>
            </a:r>
          </a:p>
          <a:p>
            <a:pPr marL="45720" indent="0" algn="ctr">
              <a:buNone/>
            </a:pPr>
            <a:r>
              <a:rPr lang="ru-RU" sz="2000" b="1" i="1" dirty="0" smtClean="0">
                <a:solidFill>
                  <a:srgbClr val="002060"/>
                </a:solidFill>
              </a:rPr>
              <a:t> 1 квартал 2022 года</a:t>
            </a:r>
            <a:endParaRPr lang="ru-RU" sz="2000" b="1" dirty="0">
              <a:solidFill>
                <a:srgbClr val="002060"/>
              </a:solidFill>
            </a:endParaRP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1078500363"/>
              </p:ext>
            </p:extLst>
          </p:nvPr>
        </p:nvGraphicFramePr>
        <p:xfrm>
          <a:off x="611560" y="1052736"/>
          <a:ext cx="8078482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99288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2476195378"/>
              </p:ext>
            </p:extLst>
          </p:nvPr>
        </p:nvGraphicFramePr>
        <p:xfrm>
          <a:off x="323528" y="1412776"/>
          <a:ext cx="8136904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Объект 2"/>
          <p:cNvSpPr txBox="1">
            <a:spLocks/>
          </p:cNvSpPr>
          <p:nvPr/>
        </p:nvSpPr>
        <p:spPr>
          <a:xfrm>
            <a:off x="539552" y="548680"/>
            <a:ext cx="8596124" cy="7200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ctr" fontAlgn="auto">
              <a:buFont typeface="Georgia" pitchFamily="18" charset="0"/>
              <a:buNone/>
            </a:pPr>
            <a:r>
              <a:rPr lang="ru-RU" sz="2000" b="1" i="1" dirty="0" smtClean="0">
                <a:solidFill>
                  <a:srgbClr val="002060"/>
                </a:solidFill>
              </a:rPr>
              <a:t>Структура неналоговых доходов бюджета района за</a:t>
            </a:r>
          </a:p>
          <a:p>
            <a:pPr marL="45720" indent="0" algn="ctr" fontAlgn="auto">
              <a:buFont typeface="Georgia" pitchFamily="18" charset="0"/>
              <a:buNone/>
            </a:pPr>
            <a:r>
              <a:rPr lang="ru-RU" sz="2000" b="1" i="1" dirty="0" smtClean="0">
                <a:solidFill>
                  <a:srgbClr val="002060"/>
                </a:solidFill>
              </a:rPr>
              <a:t> 1 квартал 2022 года</a:t>
            </a:r>
            <a:endParaRPr lang="ru-RU" sz="2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9768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1764383431"/>
              </p:ext>
            </p:extLst>
          </p:nvPr>
        </p:nvGraphicFramePr>
        <p:xfrm>
          <a:off x="179512" y="404664"/>
          <a:ext cx="8964488" cy="6336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431348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2051943356"/>
              </p:ext>
            </p:extLst>
          </p:nvPr>
        </p:nvGraphicFramePr>
        <p:xfrm>
          <a:off x="251520" y="404664"/>
          <a:ext cx="8892480" cy="60486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18072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3048" y="116632"/>
            <a:ext cx="84574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 </a:t>
            </a:r>
            <a:r>
              <a:rPr lang="ru-RU" sz="1500" b="1" u="sng" dirty="0"/>
              <a:t>Расходы бюджета района за </a:t>
            </a:r>
            <a:r>
              <a:rPr lang="ru-RU" sz="1500" b="1" u="sng" dirty="0" smtClean="0"/>
              <a:t> 1 квартал 2022 </a:t>
            </a:r>
            <a:r>
              <a:rPr lang="ru-RU" sz="1500" b="1" u="sng" dirty="0"/>
              <a:t>год по программной классификации </a:t>
            </a:r>
            <a:endParaRPr lang="ru-RU" sz="15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347864" y="735099"/>
            <a:ext cx="2773542" cy="31722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БЮДЖЕТ РАЙОНА</a:t>
            </a:r>
            <a:endParaRPr lang="ru-RU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27584" y="1305808"/>
            <a:ext cx="3096344" cy="24666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200" b="1" dirty="0" smtClean="0"/>
              <a:t>88,5% Программные расходы</a:t>
            </a:r>
            <a:endParaRPr lang="ru-RU" sz="12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436096" y="1336453"/>
            <a:ext cx="3059106" cy="21602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11,5% Непрограммные расходы</a:t>
            </a:r>
            <a:endParaRPr lang="ru-RU" sz="14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65646" y="1806303"/>
            <a:ext cx="4512326" cy="348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000" dirty="0" smtClean="0"/>
              <a:t>43,0% Государственная программа </a:t>
            </a:r>
            <a:r>
              <a:rPr lang="ru-RU" sz="1000" dirty="0"/>
              <a:t>«Образование и молодежная политика» на </a:t>
            </a:r>
            <a:r>
              <a:rPr lang="ru-RU" sz="1000" dirty="0" smtClean="0"/>
              <a:t>2021 </a:t>
            </a:r>
            <a:r>
              <a:rPr lang="ru-RU" sz="1000" dirty="0"/>
              <a:t>- </a:t>
            </a:r>
            <a:r>
              <a:rPr lang="ru-RU" sz="1000" dirty="0" smtClean="0"/>
              <a:t>2025 </a:t>
            </a:r>
            <a:r>
              <a:rPr lang="ru-RU" sz="1000" dirty="0"/>
              <a:t>годы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84561" y="2317822"/>
            <a:ext cx="4506514" cy="45651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ru-RU" sz="1000" dirty="0" smtClean="0"/>
          </a:p>
          <a:p>
            <a:pPr algn="just"/>
            <a:r>
              <a:rPr lang="ru-RU" sz="1000" dirty="0" smtClean="0"/>
              <a:t>20,0% </a:t>
            </a:r>
            <a:r>
              <a:rPr lang="ru-RU" sz="1000" dirty="0"/>
              <a:t>Государственная программа «Здоровье народа и демографическая безопасность Республики Беларусь» на </a:t>
            </a:r>
            <a:r>
              <a:rPr lang="ru-RU" sz="1000" dirty="0" smtClean="0"/>
              <a:t>2021 - 2025 </a:t>
            </a:r>
            <a:r>
              <a:rPr lang="ru-RU" sz="1000" dirty="0"/>
              <a:t>годы </a:t>
            </a:r>
          </a:p>
          <a:p>
            <a:pPr algn="just"/>
            <a:endParaRPr lang="ru-RU" sz="10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79611" y="2973136"/>
            <a:ext cx="4511464" cy="34203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000" dirty="0" smtClean="0"/>
              <a:t>11,0% </a:t>
            </a:r>
            <a:r>
              <a:rPr lang="ru-RU" sz="1000" dirty="0"/>
              <a:t>Государственная программа «Комфортное жилье и благоприятная среда» на </a:t>
            </a:r>
            <a:r>
              <a:rPr lang="ru-RU" sz="1000" dirty="0" smtClean="0"/>
              <a:t>2021 </a:t>
            </a:r>
            <a:r>
              <a:rPr lang="ru-RU" sz="1000" dirty="0"/>
              <a:t>- </a:t>
            </a:r>
            <a:r>
              <a:rPr lang="ru-RU" sz="1000" dirty="0" smtClean="0"/>
              <a:t>2025 </a:t>
            </a:r>
            <a:r>
              <a:rPr lang="ru-RU" sz="1000" dirty="0"/>
              <a:t>годы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79611" y="3478361"/>
            <a:ext cx="4523442" cy="36004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000" dirty="0" smtClean="0"/>
              <a:t>6,8% Государственная программа «Культура Беларуси» на 2021 - 2025    годы </a:t>
            </a:r>
            <a:endParaRPr lang="ru-RU" sz="10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86891" y="3994049"/>
            <a:ext cx="4516162" cy="36004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000" dirty="0" smtClean="0"/>
              <a:t>6,4% </a:t>
            </a:r>
            <a:r>
              <a:rPr lang="ru-RU" sz="1000" dirty="0"/>
              <a:t>Государственная программа </a:t>
            </a:r>
            <a:r>
              <a:rPr lang="ru-RU" sz="1000" dirty="0" smtClean="0"/>
              <a:t>«Социальная защита» на 2021 - 2025 годы</a:t>
            </a:r>
            <a:endParaRPr lang="ru-RU" sz="10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86891" y="4490452"/>
            <a:ext cx="4523612" cy="45017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000" dirty="0" smtClean="0">
                <a:solidFill>
                  <a:schemeClr val="tx1"/>
                </a:solidFill>
              </a:rPr>
              <a:t>3,</a:t>
            </a:r>
            <a:r>
              <a:rPr lang="en-US" sz="1000" dirty="0" smtClean="0">
                <a:solidFill>
                  <a:schemeClr val="tx1"/>
                </a:solidFill>
              </a:rPr>
              <a:t>9</a:t>
            </a:r>
            <a:r>
              <a:rPr lang="ru-RU" sz="1000" dirty="0" smtClean="0">
                <a:solidFill>
                  <a:schemeClr val="tx1"/>
                </a:solidFill>
              </a:rPr>
              <a:t>%</a:t>
            </a:r>
            <a:r>
              <a:rPr lang="ru-RU" sz="1000" dirty="0" smtClean="0">
                <a:solidFill>
                  <a:srgbClr val="FF0000"/>
                </a:solidFill>
              </a:rPr>
              <a:t> </a:t>
            </a:r>
            <a:r>
              <a:rPr lang="ru-RU" sz="1000" dirty="0"/>
              <a:t>Государственная </a:t>
            </a:r>
            <a:r>
              <a:rPr lang="ru-RU" sz="1000" dirty="0" smtClean="0"/>
              <a:t>программа «Управление государственными финансами и регулирование финансового рынка» на 2020 год  и на период до 2025 года </a:t>
            </a:r>
            <a:endParaRPr lang="ru-RU" sz="10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81941" y="5054170"/>
            <a:ext cx="4522042" cy="3868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1000" dirty="0" smtClean="0">
                <a:solidFill>
                  <a:schemeClr val="tx1"/>
                </a:solidFill>
              </a:rPr>
              <a:t>3,4</a:t>
            </a:r>
            <a:r>
              <a:rPr lang="ru-RU" sz="1000" dirty="0" smtClean="0">
                <a:solidFill>
                  <a:schemeClr val="tx1"/>
                </a:solidFill>
              </a:rPr>
              <a:t>% </a:t>
            </a:r>
            <a:r>
              <a:rPr lang="ru-RU" sz="1000" dirty="0"/>
              <a:t>Государственная программа развития физической культуры и спорта в Республике Беларусь на 2021 - 2025 годы 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398177" y="5590446"/>
            <a:ext cx="4512326" cy="31565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1000" dirty="0" smtClean="0">
                <a:solidFill>
                  <a:schemeClr val="tx1"/>
                </a:solidFill>
              </a:rPr>
              <a:t>3,2%</a:t>
            </a:r>
            <a:r>
              <a:rPr lang="ru-RU" sz="1000" dirty="0" smtClean="0"/>
              <a:t> </a:t>
            </a:r>
            <a:r>
              <a:rPr lang="ru-RU" sz="1000" dirty="0"/>
              <a:t>Государственная программа по преодолению последствий катастрофы на Чернобыльской АЭС на 2021 -2025 годы </a:t>
            </a:r>
          </a:p>
        </p:txBody>
      </p:sp>
      <p:sp>
        <p:nvSpPr>
          <p:cNvPr id="15" name="Прямоугольник 14"/>
          <p:cNvSpPr/>
          <p:nvPr/>
        </p:nvSpPr>
        <p:spPr>
          <a:xfrm flipH="1">
            <a:off x="398237" y="6090822"/>
            <a:ext cx="4485250" cy="36251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1000" dirty="0" smtClean="0">
                <a:solidFill>
                  <a:schemeClr val="tx1"/>
                </a:solidFill>
              </a:rPr>
              <a:t>2,3%</a:t>
            </a:r>
            <a:r>
              <a:rPr lang="ru-RU" sz="1000" dirty="0" smtClean="0">
                <a:solidFill>
                  <a:srgbClr val="FF0000"/>
                </a:solidFill>
              </a:rPr>
              <a:t> </a:t>
            </a:r>
            <a:r>
              <a:rPr lang="ru-RU" sz="1000" dirty="0" smtClean="0"/>
              <a:t>Другие программные расходы</a:t>
            </a:r>
            <a:endParaRPr lang="ru-RU" sz="1000" dirty="0"/>
          </a:p>
        </p:txBody>
      </p:sp>
      <p:cxnSp>
        <p:nvCxnSpPr>
          <p:cNvPr id="16" name="Прямая со стрелкой 15"/>
          <p:cNvCxnSpPr/>
          <p:nvPr/>
        </p:nvCxnSpPr>
        <p:spPr>
          <a:xfrm flipH="1">
            <a:off x="3491880" y="1071357"/>
            <a:ext cx="72008" cy="2344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5652120" y="1065604"/>
            <a:ext cx="216024" cy="2049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252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476672"/>
            <a:ext cx="82809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/>
              <a:t>Структура доходов </a:t>
            </a:r>
            <a:r>
              <a:rPr lang="ru-RU" sz="2400" b="1" dirty="0" smtClean="0"/>
              <a:t>бюджетов сельсоветов</a:t>
            </a:r>
            <a:endParaRPr lang="ru-RU" sz="2800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425652037"/>
              </p:ext>
            </p:extLst>
          </p:nvPr>
        </p:nvGraphicFramePr>
        <p:xfrm>
          <a:off x="251520" y="1268761"/>
          <a:ext cx="8892480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07998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 2">
    <a:majorFont>
      <a:latin typeface="Calibri"/>
      <a:ea typeface=""/>
      <a:cs typeface=""/>
      <a:font script="Jpan" typeface="HGｺﾞｼｯｸM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Cambria"/>
      <a:ea typeface=""/>
      <a:cs typeface=""/>
      <a:font script="Jpan" typeface="HG明朝B"/>
      <a:font script="Hang" typeface="맑은 고딕"/>
      <a:font script="Hans" typeface="黑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inorFont>
  </a:fontScheme>
  <a:fmtScheme name="Воздушный поток">
    <a:fillStyleLst>
      <a:solidFill>
        <a:schemeClr val="phClr"/>
      </a:solidFill>
      <a:gradFill rotWithShape="1">
        <a:gsLst>
          <a:gs pos="28000">
            <a:schemeClr val="phClr">
              <a:tint val="18000"/>
              <a:satMod val="120000"/>
              <a:lumMod val="88000"/>
            </a:schemeClr>
          </a:gs>
          <a:gs pos="100000">
            <a:schemeClr val="phClr">
              <a:tint val="40000"/>
              <a:satMod val="100000"/>
              <a:lumMod val="78000"/>
            </a:schemeClr>
          </a:gs>
        </a:gsLst>
        <a:lin ang="5400000" scaled="0"/>
      </a:gradFill>
      <a:gradFill rotWithShape="1">
        <a:gsLst>
          <a:gs pos="0">
            <a:schemeClr val="phClr">
              <a:lumMod val="95000"/>
            </a:schemeClr>
          </a:gs>
          <a:gs pos="100000">
            <a:schemeClr val="phClr">
              <a:shade val="82000"/>
              <a:satMod val="125000"/>
              <a:lumMod val="74000"/>
            </a:schemeClr>
          </a:gs>
        </a:gsLst>
        <a:lin ang="5400000" scaled="0"/>
      </a:gradFill>
    </a:fillStyleLst>
    <a:lnStyleLst>
      <a:ln w="9525" cap="flat" cmpd="sng" algn="ctr">
        <a:solidFill>
          <a:schemeClr val="phClr"/>
        </a:solidFill>
        <a:prstDash val="solid"/>
      </a:ln>
      <a:ln w="15875" cap="flat" cmpd="sng" algn="ctr">
        <a:solidFill>
          <a:schemeClr val="phClr">
            <a:shade val="75000"/>
            <a:satMod val="125000"/>
            <a:lumMod val="7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</a:effectStyle>
      <a:effectStyle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a:effectStyle>
      <a:effectStyle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phClr">
              <a:shade val="30000"/>
              <a:satMod val="12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98000"/>
              <a:shade val="90000"/>
              <a:satMod val="160000"/>
              <a:lumMod val="100000"/>
            </a:schemeClr>
          </a:gs>
          <a:gs pos="60000">
            <a:schemeClr val="phClr">
              <a:tint val="95000"/>
              <a:shade val="100000"/>
              <a:satMod val="130000"/>
              <a:lumMod val="130000"/>
            </a:schemeClr>
          </a:gs>
          <a:gs pos="100000">
            <a:schemeClr val="phClr">
              <a:tint val="97000"/>
              <a:shade val="100000"/>
              <a:hueMod val="100000"/>
              <a:satMod val="140000"/>
              <a:lumMod val="80000"/>
            </a:schemeClr>
          </a:gs>
        </a:gsLst>
        <a:path path="circle">
          <a:fillToRect l="20000" t="10000" r="20000" b="60000"/>
        </a:path>
      </a:gradFill>
      <a:gradFill rotWithShape="1">
        <a:gsLst>
          <a:gs pos="0">
            <a:schemeClr val="phClr">
              <a:tint val="94000"/>
              <a:satMod val="160000"/>
              <a:lumMod val="160000"/>
            </a:schemeClr>
          </a:gs>
          <a:gs pos="42000">
            <a:schemeClr val="phClr">
              <a:tint val="94000"/>
              <a:shade val="94000"/>
              <a:satMod val="160000"/>
              <a:lumMod val="130000"/>
            </a:schemeClr>
          </a:gs>
          <a:gs pos="100000">
            <a:schemeClr val="phClr">
              <a:tint val="97000"/>
              <a:shade val="94000"/>
              <a:satMod val="180000"/>
              <a:lumMod val="84000"/>
            </a:schemeClr>
          </a:gs>
        </a:gsLst>
        <a:path path="circle">
          <a:fillToRect l="24000" t="44000" r="24000" b="12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6102</TotalTime>
  <Words>503</Words>
  <Application>Microsoft Office PowerPoint</Application>
  <PresentationFormat>Экран (4:3)</PresentationFormat>
  <Paragraphs>123</Paragraphs>
  <Slides>10</Slides>
  <Notes>1</Notes>
  <HiddenSlides>1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Calibri</vt:lpstr>
      <vt:lpstr>Georgia</vt:lpstr>
      <vt:lpstr>Times New Roman</vt:lpstr>
      <vt:lpstr>Trebuchet MS</vt:lpstr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Krokoz™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Исполнение бюджета Белыничского района за 2016 год</dc:title>
  <dc:creator>Бурко Татьяна</dc:creator>
  <cp:lastModifiedBy>Прохоренко Алеся Александровна</cp:lastModifiedBy>
  <cp:revision>765</cp:revision>
  <cp:lastPrinted>2022-04-14T13:37:42Z</cp:lastPrinted>
  <dcterms:created xsi:type="dcterms:W3CDTF">2017-01-18T12:21:08Z</dcterms:created>
  <dcterms:modified xsi:type="dcterms:W3CDTF">2022-04-29T05:31:52Z</dcterms:modified>
</cp:coreProperties>
</file>