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99" r:id="rId1"/>
  </p:sldMasterIdLst>
  <p:notesMasterIdLst>
    <p:notesMasterId r:id="rId9"/>
  </p:notesMasterIdLst>
  <p:sldIdLst>
    <p:sldId id="291" r:id="rId2"/>
    <p:sldId id="308" r:id="rId3"/>
    <p:sldId id="315" r:id="rId4"/>
    <p:sldId id="266" r:id="rId5"/>
    <p:sldId id="285" r:id="rId6"/>
    <p:sldId id="286" r:id="rId7"/>
    <p:sldId id="313" r:id="rId8"/>
  </p:sldIdLst>
  <p:sldSz cx="9144000" cy="6858000" type="screen4x3"/>
  <p:notesSz cx="6819900" cy="99187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CC66FF"/>
    <a:srgbClr val="99FF33"/>
    <a:srgbClr val="FFCCFF"/>
    <a:srgbClr val="99FFCC"/>
    <a:srgbClr val="DBCAEE"/>
    <a:srgbClr val="35F907"/>
    <a:srgbClr val="66FF99"/>
    <a:srgbClr val="CCEC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7880" autoAdjust="0"/>
    <p:restoredTop sz="97235" autoAdjust="0"/>
  </p:normalViewPr>
  <p:slideViewPr>
    <p:cSldViewPr>
      <p:cViewPr>
        <p:scale>
          <a:sx n="90" d="100"/>
          <a:sy n="90" d="100"/>
        </p:scale>
        <p:origin x="-72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91300966559271"/>
          <c:y val="1.5731319046742142E-2"/>
          <c:w val="0.45760992662462924"/>
          <c:h val="0.666060536038295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90,3%</c:v>
                </c:pt>
              </c:strCache>
            </c:strRef>
          </c:tx>
          <c:spPr>
            <a:effectLst>
              <a:outerShdw blurRad="50800" dist="50800" dir="5400000" sx="48000" sy="48000" algn="ctr" rotWithShape="0">
                <a:srgbClr val="FFFF00">
                  <a:alpha val="43000"/>
                </a:srgbClr>
              </a:outerShdw>
            </a:effectLst>
          </c:spPr>
          <c:dPt>
            <c:idx val="0"/>
            <c:bubble3D val="0"/>
            <c:spPr>
              <a:solidFill>
                <a:srgbClr val="00B050"/>
              </a:solidFill>
              <a:effectLst>
                <a:outerShdw blurRad="50800" dist="50800" dir="5400000" sx="48000" sy="48000" algn="ctr" rotWithShape="0">
                  <a:srgbClr val="FFFF00">
                    <a:alpha val="43000"/>
                  </a:srgbClr>
                </a:outerShdw>
              </a:effectLst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7908437170892859E-2"/>
                  <c:y val="-2.8533930019952122E-2"/>
                </c:manualLayout>
              </c:layout>
              <c:tx>
                <c:rich>
                  <a:bodyPr/>
                  <a:lstStyle/>
                  <a:p>
                    <a:pPr>
                      <a:defRPr sz="1400" b="1" baseline="0"/>
                    </a:pPr>
                    <a:r>
                      <a:rPr lang="ru-RU" sz="1400" b="1" dirty="0" smtClean="0"/>
                      <a:t>Подоходный </a:t>
                    </a:r>
                    <a:r>
                      <a:rPr lang="ru-RU" sz="1400" b="1" dirty="0"/>
                      <a:t>налог </a:t>
                    </a:r>
                    <a:r>
                      <a:rPr lang="ru-RU" sz="1400" b="1" dirty="0" smtClean="0"/>
                      <a:t>– 2 769,4 </a:t>
                    </a:r>
                    <a:r>
                      <a:rPr lang="ru-RU" sz="1400" b="1" dirty="0"/>
                      <a:t>тыс. рублей; </a:t>
                    </a:r>
                    <a:r>
                      <a:rPr lang="ru-RU" sz="1400" b="1" dirty="0" smtClean="0"/>
                      <a:t>49,4%</a:t>
                    </a:r>
                    <a:endParaRPr lang="ru-RU" b="1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7457475073616661E-2"/>
                  <c:y val="2.3267046275119409E-2"/>
                </c:manualLayout>
              </c:layout>
              <c:tx>
                <c:rich>
                  <a:bodyPr/>
                  <a:lstStyle/>
                  <a:p>
                    <a:pPr>
                      <a:defRPr sz="1400" b="1" baseline="0"/>
                    </a:pPr>
                    <a:r>
                      <a:rPr lang="ru-RU" sz="1400" dirty="0"/>
                      <a:t>НДС - 1289,9 тыс. рублей; </a:t>
                    </a:r>
                    <a:r>
                      <a:rPr lang="ru-RU" sz="1400" dirty="0" smtClean="0"/>
                      <a:t>23,0%</a:t>
                    </a:r>
                    <a:endParaRPr lang="ru-RU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341374374380807E-3"/>
                  <c:y val="-9.6640708110057785E-3"/>
                </c:manualLayout>
              </c:layout>
              <c:tx>
                <c:rich>
                  <a:bodyPr/>
                  <a:lstStyle/>
                  <a:p>
                    <a:pPr>
                      <a:defRPr sz="1400" b="1" baseline="0"/>
                    </a:pPr>
                    <a:r>
                      <a:rPr lang="ru-RU" sz="1400" b="1" dirty="0" smtClean="0"/>
                      <a:t>Налоги </a:t>
                    </a:r>
                    <a:r>
                      <a:rPr lang="ru-RU" sz="1400" b="1" dirty="0"/>
                      <a:t>на собственность </a:t>
                    </a:r>
                    <a:r>
                      <a:rPr lang="ru-RU" sz="1400" b="1" dirty="0" smtClean="0"/>
                      <a:t>– 541,4 </a:t>
                    </a:r>
                    <a:r>
                      <a:rPr lang="ru-RU" sz="1400" b="1" dirty="0"/>
                      <a:t>тыс. рублей; </a:t>
                    </a:r>
                    <a:r>
                      <a:rPr lang="ru-RU" sz="1400" b="1" dirty="0" smtClean="0"/>
                      <a:t>10,0%</a:t>
                    </a:r>
                    <a:endParaRPr lang="ru-RU" b="1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0251478026775721"/>
                  <c:y val="-7.1199661224856298E-2"/>
                </c:manualLayout>
              </c:layout>
              <c:tx>
                <c:rich>
                  <a:bodyPr/>
                  <a:lstStyle/>
                  <a:p>
                    <a:pPr>
                      <a:defRPr sz="1400" b="1" baseline="0"/>
                    </a:pPr>
                    <a:r>
                      <a:rPr lang="ru-RU" sz="1400" dirty="0"/>
                      <a:t>Другие налоги от выручки </a:t>
                    </a:r>
                    <a:r>
                      <a:rPr lang="ru-RU" sz="1400" dirty="0" smtClean="0"/>
                      <a:t>-407,9 </a:t>
                    </a:r>
                    <a:r>
                      <a:rPr lang="ru-RU" sz="1400" dirty="0"/>
                      <a:t>тыс. рублей; </a:t>
                    </a:r>
                    <a:r>
                      <a:rPr lang="ru-RU" sz="1400" dirty="0" smtClean="0"/>
                      <a:t>7,3%</a:t>
                    </a:r>
                    <a:endParaRPr lang="ru-RU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6.6213440671834184E-2"/>
                  <c:y val="0.16486944569531922"/>
                </c:manualLayout>
              </c:layout>
              <c:tx>
                <c:rich>
                  <a:bodyPr/>
                  <a:lstStyle/>
                  <a:p>
                    <a:pPr>
                      <a:defRPr sz="1400" b="1" baseline="0"/>
                    </a:pPr>
                    <a:r>
                      <a:rPr lang="ru-RU" sz="1400" b="1" dirty="0"/>
                      <a:t>Прочие налоговые доходы </a:t>
                    </a:r>
                    <a:r>
                      <a:rPr lang="ru-RU" sz="1400" b="1" dirty="0" smtClean="0"/>
                      <a:t>– 58,7 </a:t>
                    </a:r>
                    <a:r>
                      <a:rPr lang="ru-RU" sz="1400" b="1" dirty="0"/>
                      <a:t>тыс. рублей; </a:t>
                    </a:r>
                    <a:r>
                      <a:rPr lang="ru-RU" sz="1400" b="1" dirty="0" smtClean="0"/>
                      <a:t>0,6%</a:t>
                    </a:r>
                    <a:endParaRPr lang="ru-RU" b="1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12260821953889292"/>
                  <c:y val="0.18986522236897732"/>
                </c:manualLayout>
              </c:layout>
              <c:spPr/>
              <c:txPr>
                <a:bodyPr/>
                <a:lstStyle/>
                <a:p>
                  <a:pPr>
                    <a:defRPr sz="1400" b="1" baseline="0"/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Подоходный налог -2769,4 тыс. рублей</c:v>
                </c:pt>
                <c:pt idx="1">
                  <c:v>НДС - 1289,9 тыс. рублей</c:v>
                </c:pt>
                <c:pt idx="2">
                  <c:v>Налоги на собственность - 541,4 тыс. рублей</c:v>
                </c:pt>
                <c:pt idx="3">
                  <c:v>Другие налоги от выручки -407,9тыс. рублей</c:v>
                </c:pt>
                <c:pt idx="4">
                  <c:v>Прочие налоговые доходы - 58,7 тыс. рублей</c:v>
                </c:pt>
                <c:pt idx="5">
                  <c:v>Неналоговые доходы бюджета -  541,4 тыс. рублей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0.49399999999999999</c:v>
                </c:pt>
                <c:pt idx="1">
                  <c:v>0.23</c:v>
                </c:pt>
                <c:pt idx="2">
                  <c:v>0.1</c:v>
                </c:pt>
                <c:pt idx="3">
                  <c:v>7.2999999999999995E-2</c:v>
                </c:pt>
                <c:pt idx="4">
                  <c:v>9.7000000000000003E-2</c:v>
                </c:pt>
                <c:pt idx="5">
                  <c:v>6.0000000000000001E-3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hPercent val="44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pattFill prst="divot">
          <a:fgClr>
            <a:srgbClr val="CCFFFF"/>
          </a:fgClr>
          <a:bgClr>
            <a:schemeClr val="bg1"/>
          </a:bgClr>
        </a:pattFill>
        <a:ln w="12700">
          <a:solidFill>
            <a:srgbClr val="808080"/>
          </a:solidFill>
          <a:prstDash val="solid"/>
        </a:ln>
      </c:spPr>
    </c:sideWall>
    <c:backWall>
      <c:thickness val="0"/>
      <c:spPr>
        <a:pattFill prst="divot">
          <a:fgClr>
            <a:srgbClr val="CCFFFF"/>
          </a:fgClr>
          <a:bgClr>
            <a:schemeClr val="bg1"/>
          </a:bgClr>
        </a:patt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1215427288981938E-2"/>
          <c:y val="8.1354070410620163E-2"/>
          <c:w val="0.94285714285714284"/>
          <c:h val="0.657681940700808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'стр дох'!$A$5:$A$5</c:f>
              <c:strCache>
                <c:ptCount val="1"/>
                <c:pt idx="0">
                  <c:v>Собственные доходы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11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00FF00" mc:Ignorable="a14" a14:legacySpreadsheetColorIndex="11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7986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 prst="relaxedInset"/>
              <a:bevelB w="139700" h="139700" prst="divot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0000" mc:Ignorable="a14" a14:legacySpreadsheetColorIndex="11">
                      <a:gamma/>
                      <a:shade val="46275"/>
                      <a:invGamma/>
                    </a:srgbClr>
                  </a:gs>
                  <a:gs pos="0">
                    <a:srgbClr xmlns:mc="http://schemas.openxmlformats.org/markup-compatibility/2006" xmlns:a14="http://schemas.microsoft.com/office/drawing/2010/main" val="00FF00" mc:Ignorable="a14" a14:legacySpreadsheetColorIndex="11"/>
                  </a:gs>
                  <a:gs pos="100000">
                    <a:srgbClr xmlns:mc="http://schemas.openxmlformats.org/markup-compatibility/2006" xmlns:a14="http://schemas.microsoft.com/office/drawing/2010/main" val="000000" mc:Ignorable="a14" a14:legacySpreadsheetColorIndex="1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7986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prst="relaxedInset"/>
                <a:bevelB w="139700" h="139700" prst="divot"/>
                <a:contourClr>
                  <a:srgbClr val="000000"/>
                </a:contourClr>
              </a:sp3d>
            </c:spPr>
          </c:dPt>
          <c:dPt>
            <c:idx val="1"/>
            <c:invertIfNegative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0000" mc:Ignorable="a14" a14:legacySpreadsheetColorIndex="11">
                      <a:gamma/>
                      <a:shade val="46275"/>
                      <a:invGamma/>
                    </a:srgbClr>
                  </a:gs>
                  <a:gs pos="0">
                    <a:srgbClr xmlns:mc="http://schemas.openxmlformats.org/markup-compatibility/2006" xmlns:a14="http://schemas.microsoft.com/office/drawing/2010/main" val="00FF00" mc:Ignorable="a14" a14:legacySpreadsheetColorIndex="11"/>
                  </a:gs>
                  <a:gs pos="100000">
                    <a:srgbClr xmlns:mc="http://schemas.openxmlformats.org/markup-compatibility/2006" xmlns:a14="http://schemas.microsoft.com/office/drawing/2010/main" val="000000" mc:Ignorable="a14" a14:legacySpreadsheetColorIndex="1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scene3d>
                <a:camera prst="orthographicFront"/>
                <a:lightRig rig="threePt" dir="t"/>
              </a:scene3d>
              <a:sp3d>
                <a:bevelT prst="relaxedInset"/>
                <a:bevelB w="139700" h="139700" prst="divot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538280280658367E-2"/>
                  <c:y val="-6.5098457734105553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separator>; </c:separator>
            </c:dLbl>
            <c:dLbl>
              <c:idx val="1"/>
              <c:layout>
                <c:manualLayout>
                  <c:x val="-3.6757240543358931E-2"/>
                  <c:y val="-3.6504370837942779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separator>; </c:separator>
            </c:dLbl>
            <c:spPr>
              <a:noFill/>
              <a:ln w="35964">
                <a:noFill/>
              </a:ln>
            </c:spPr>
            <c:txPr>
              <a:bodyPr/>
              <a:lstStyle/>
              <a:p>
                <a:pPr>
                  <a:defRPr sz="15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; </c:separator>
            <c:showLeaderLines val="0"/>
          </c:dLbls>
          <c:cat>
            <c:strRef>
              <c:f>'стр дох'!$C$4:$E$4</c:f>
              <c:strCache>
                <c:ptCount val="2"/>
                <c:pt idx="0">
                  <c:v>отчет за  2019 год</c:v>
                </c:pt>
                <c:pt idx="1">
                  <c:v>отчет за 2020 год</c:v>
                </c:pt>
              </c:strCache>
            </c:strRef>
          </c:cat>
          <c:val>
            <c:numRef>
              <c:f>'стр дох'!$C$5:$E$5</c:f>
              <c:numCache>
                <c:formatCode>0.0%</c:formatCode>
                <c:ptCount val="2"/>
                <c:pt idx="0">
                  <c:v>0.251</c:v>
                </c:pt>
                <c:pt idx="1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'стр дох'!$A$6:$A$6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rgbClr val="FF00FF"/>
            </a:solidFill>
            <a:ln w="17986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FF"/>
              </a:solidFill>
              <a:ln w="17986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prst="relaxedInset"/>
                <a:bevelB/>
                <a:contourClr>
                  <a:srgbClr val="000000"/>
                </a:contourClr>
              </a:sp3d>
            </c:spPr>
          </c:dPt>
          <c:dPt>
            <c:idx val="1"/>
            <c:invertIfNegative val="0"/>
            <c:bubble3D val="0"/>
            <c:spPr>
              <a:solidFill>
                <a:srgbClr val="FF00FF"/>
              </a:solidFill>
              <a:ln w="17986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prst="relaxedInset"/>
                <a:bevelB prst="relaxedInset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0.12333462565014372"/>
                  <c:y val="4.1643521832498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544859778447929"/>
                  <c:y val="5.91150734257391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35964">
                <a:noFill/>
              </a:ln>
            </c:spPr>
            <c:txPr>
              <a:bodyPr/>
              <a:lstStyle/>
              <a:p>
                <a:pPr>
                  <a:defRPr sz="15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'стр дох'!$C$4:$E$4</c:f>
              <c:strCache>
                <c:ptCount val="2"/>
                <c:pt idx="0">
                  <c:v>отчет за  2019 год</c:v>
                </c:pt>
                <c:pt idx="1">
                  <c:v>отчет за 2020 год</c:v>
                </c:pt>
              </c:strCache>
            </c:strRef>
          </c:cat>
          <c:val>
            <c:numRef>
              <c:f>'стр дох'!$C$6:$E$6</c:f>
              <c:numCache>
                <c:formatCode>0.0%</c:formatCode>
                <c:ptCount val="2"/>
                <c:pt idx="0">
                  <c:v>0.68100000000000005</c:v>
                </c:pt>
                <c:pt idx="1">
                  <c:v>0.69199999999999995</c:v>
                </c:pt>
              </c:numCache>
            </c:numRef>
          </c:val>
        </c:ser>
        <c:ser>
          <c:idx val="2"/>
          <c:order val="2"/>
          <c:tx>
            <c:strRef>
              <c:f>'стр дох'!$A$7:$A$7</c:f>
              <c:strCache>
                <c:ptCount val="1"/>
                <c:pt idx="0">
                  <c:v>Прочие безвозмездные поступления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15">
                    <a:gamma/>
                    <a:shade val="46275"/>
                    <a:invGamma/>
                  </a:srgbClr>
                </a:gs>
                <a:gs pos="1000">
                  <a:srgbClr xmlns:mc="http://schemas.openxmlformats.org/markup-compatibility/2006" xmlns:a14="http://schemas.microsoft.com/office/drawing/2010/main" val="00FFFF" mc:Ignorable="a14" a14:legacySpreadsheetColorIndex="15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1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invertIfNegative val="0"/>
          <c:dLbls>
            <c:dLbl>
              <c:idx val="0"/>
              <c:layout>
                <c:manualLayout>
                  <c:x val="0.11528912130372056"/>
                  <c:y val="1.74861282835513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031455227880134"/>
                  <c:y val="-4.03564347844948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35964">
                <a:noFill/>
              </a:ln>
            </c:spPr>
            <c:txPr>
              <a:bodyPr/>
              <a:lstStyle/>
              <a:p>
                <a:pPr>
                  <a:defRPr sz="15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'стр дох'!$C$4:$E$4</c:f>
              <c:strCache>
                <c:ptCount val="2"/>
                <c:pt idx="0">
                  <c:v>отчет за  2019 год</c:v>
                </c:pt>
                <c:pt idx="1">
                  <c:v>отчет за 2020 год</c:v>
                </c:pt>
              </c:strCache>
            </c:strRef>
          </c:cat>
          <c:val>
            <c:numRef>
              <c:f>'стр дох'!$C$7:$E$7</c:f>
              <c:numCache>
                <c:formatCode>0.0%</c:formatCode>
                <c:ptCount val="2"/>
                <c:pt idx="0">
                  <c:v>6.8000000000000005E-2</c:v>
                </c:pt>
                <c:pt idx="1">
                  <c:v>5.8000000000000003E-2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gapDepth val="32"/>
        <c:shape val="box"/>
        <c:axId val="47145728"/>
        <c:axId val="47147264"/>
        <c:axId val="0"/>
      </c:bar3DChart>
      <c:catAx>
        <c:axId val="47145728"/>
        <c:scaling>
          <c:orientation val="minMax"/>
        </c:scaling>
        <c:delete val="0"/>
        <c:axPos val="b"/>
        <c:majorGridlines>
          <c:spPr>
            <a:ln w="4495">
              <a:solidFill>
                <a:srgbClr val="000000"/>
              </a:solidFill>
              <a:prstDash val="solid"/>
            </a:ln>
          </c:spPr>
        </c:majorGridlines>
        <c:numFmt formatCode="\О\с\н\о\в\н\о\й" sourceLinked="1"/>
        <c:majorTickMark val="out"/>
        <c:minorTickMark val="none"/>
        <c:tickLblPos val="low"/>
        <c:spPr>
          <a:ln w="449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00" b="1" i="0" u="none" strike="noStrike" baseline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71472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7147264"/>
        <c:scaling>
          <c:orientation val="minMax"/>
        </c:scaling>
        <c:delete val="0"/>
        <c:axPos val="l"/>
        <c:majorGridlines>
          <c:spPr>
            <a:ln w="4495">
              <a:solidFill>
                <a:srgbClr val="000000"/>
              </a:solidFill>
              <a:prstDash val="solid"/>
            </a:ln>
          </c:spPr>
        </c:majorGridlines>
        <c:numFmt formatCode="0.0%" sourceLinked="1"/>
        <c:majorTickMark val="out"/>
        <c:minorTickMark val="none"/>
        <c:tickLblPos val="nextTo"/>
        <c:spPr>
          <a:ln w="449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35" b="1" i="0" u="none" strike="noStrike" baseline="0">
                <a:solidFill>
                  <a:srgbClr val="0000FF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71457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8247978656133329"/>
          <c:w val="0.89999997780795404"/>
          <c:h val="5.7219409557276411E-2"/>
        </c:manualLayout>
      </c:layout>
      <c:overlay val="0"/>
      <c:spPr>
        <a:noFill/>
        <a:ln w="35964">
          <a:noFill/>
        </a:ln>
      </c:spPr>
      <c:txPr>
        <a:bodyPr/>
        <a:lstStyle/>
        <a:p>
          <a:pPr>
            <a:defRPr sz="1821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CCFFCC"/>
    </a:solidFill>
    <a:ln w="4495">
      <a:solidFill>
        <a:srgbClr val="000000">
          <a:alpha val="80000"/>
        </a:srgbClr>
      </a:solidFill>
      <a:prstDash val="solid"/>
    </a:ln>
  </c:spPr>
  <c:txPr>
    <a:bodyPr/>
    <a:lstStyle/>
    <a:p>
      <a:pPr>
        <a:defRPr sz="113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39455782312925"/>
          <c:y val="0.26937984496124029"/>
          <c:w val="0.63673469387755099"/>
          <c:h val="0.36046511627906974"/>
        </c:manualLayout>
      </c:layout>
      <c:pie3DChart>
        <c:varyColors val="1"/>
        <c:ser>
          <c:idx val="0"/>
          <c:order val="0"/>
          <c:spPr>
            <a:ln w="15639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FF0000"/>
              </a:solidFill>
              <a:ln w="15639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00FFFF"/>
              </a:solidFill>
              <a:ln w="15639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00"/>
              </a:solidFill>
              <a:ln w="15639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3.3396837170361938E-2"/>
                  <c:y val="4.698664155157168E-2"/>
                </c:manualLayout>
              </c:layout>
              <c:tx>
                <c:rich>
                  <a:bodyPr/>
                  <a:lstStyle/>
                  <a:p>
                    <a:pPr>
                      <a:defRPr sz="1449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dirty="0" smtClean="0"/>
                      <a:t>16 040,4 тыс. руб.</a:t>
                    </a:r>
                    <a:r>
                      <a:rPr lang="en-US" dirty="0" smtClean="0"/>
                      <a:t>; </a:t>
                    </a:r>
                    <a:r>
                      <a:rPr lang="ru-RU" dirty="0" smtClean="0"/>
                      <a:t>70,5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\О\с\н\о\в\н\о\й" sourceLinked="0"/>
              <c:spPr>
                <a:solidFill>
                  <a:srgbClr val="CC99FF"/>
                </a:solidFill>
                <a:ln w="31270">
                  <a:noFill/>
                </a:ln>
              </c:sp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7456507809941482E-2"/>
                  <c:y val="-8.8277148488960511E-2"/>
                </c:manualLayout>
              </c:layout>
              <c:tx>
                <c:rich>
                  <a:bodyPr/>
                  <a:lstStyle/>
                  <a:p>
                    <a:pPr>
                      <a:defRPr sz="1449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dirty="0" smtClean="0"/>
                      <a:t>3 913,3 тыс. руб.</a:t>
                    </a:r>
                    <a:r>
                      <a:rPr lang="en-US" dirty="0" smtClean="0"/>
                      <a:t>; </a:t>
                    </a:r>
                    <a:r>
                      <a:rPr lang="ru-RU" dirty="0" smtClean="0"/>
                      <a:t>17,2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\О\с\н\о\в\н\о\й" sourceLinked="0"/>
              <c:spPr>
                <a:solidFill>
                  <a:srgbClr val="CC99FF"/>
                </a:solidFill>
                <a:ln w="31270">
                  <a:noFill/>
                </a:ln>
              </c:sp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5461887096353067E-2"/>
                  <c:y val="-6.8434642730973771E-2"/>
                </c:manualLayout>
              </c:layout>
              <c:tx>
                <c:rich>
                  <a:bodyPr/>
                  <a:lstStyle/>
                  <a:p>
                    <a:pPr>
                      <a:defRPr sz="1449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dirty="0" smtClean="0"/>
                      <a:t>2 802,7 тыс. руб.; 12,3%</a:t>
                    </a:r>
                    <a:endParaRPr lang="ru-RU" dirty="0"/>
                  </a:p>
                </c:rich>
              </c:tx>
              <c:numFmt formatCode="\О\с\н\о\в\н\о\й" sourceLinked="0"/>
              <c:spPr>
                <a:solidFill>
                  <a:srgbClr val="CC99FF"/>
                </a:solidFill>
                <a:ln w="31270">
                  <a:noFill/>
                </a:ln>
              </c:sp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Mode val="edge"/>
                  <c:yMode val="edge"/>
                  <c:x val="0.65714285714285714"/>
                  <c:y val="0.1124031007751938"/>
                </c:manualLayout>
              </c:layout>
              <c:numFmt formatCode="\О\с\н\о\в\н\о\й" sourceLinked="0"/>
              <c:spPr>
                <a:solidFill>
                  <a:srgbClr val="CC99FF"/>
                </a:solidFill>
                <a:ln w="31270">
                  <a:noFill/>
                </a:ln>
              </c:spPr>
              <c:txPr>
                <a:bodyPr/>
                <a:lstStyle/>
                <a:p>
                  <a:pPr>
                    <a:defRPr sz="1449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\О\с\н\о\в\н\о\й" sourceLinked="0"/>
            <c:spPr>
              <a:solidFill>
                <a:srgbClr val="CC99FF"/>
              </a:solidFill>
              <a:ln w="31270">
                <a:noFill/>
              </a:ln>
            </c:spPr>
            <c:txPr>
              <a:bodyPr/>
              <a:lstStyle/>
              <a:p>
                <a:pPr>
                  <a:defRPr sz="1054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Лист1!$A$4:$A$6</c:f>
              <c:strCache>
                <c:ptCount val="3"/>
                <c:pt idx="0">
                  <c:v>Финансирование социальной сферы</c:v>
                </c:pt>
                <c:pt idx="1">
                  <c:v>Финансирование отраслей местного хозяйства</c:v>
                </c:pt>
                <c:pt idx="2">
                  <c:v>Другие расходы</c:v>
                </c:pt>
              </c:strCache>
            </c:strRef>
          </c:cat>
          <c:val>
            <c:numRef>
              <c:f>Лист1!$B$4:$B$6</c:f>
              <c:numCache>
                <c:formatCode>#,##0.0</c:formatCode>
                <c:ptCount val="3"/>
                <c:pt idx="0">
                  <c:v>16040.4</c:v>
                </c:pt>
                <c:pt idx="1">
                  <c:v>3913.3</c:v>
                </c:pt>
                <c:pt idx="2">
                  <c:v>2802.7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8">
          <a:noFill/>
        </a:ln>
      </c:spPr>
    </c:plotArea>
    <c:legend>
      <c:legendPos val="b"/>
      <c:layout>
        <c:manualLayout>
          <c:xMode val="edge"/>
          <c:yMode val="edge"/>
          <c:x val="0.5986050604433939"/>
          <c:y val="0.78493835943709334"/>
          <c:w val="0.40132613803021455"/>
          <c:h val="0.21118578272957331"/>
        </c:manualLayout>
      </c:layout>
      <c:overlay val="0"/>
      <c:spPr>
        <a:solidFill>
          <a:srgbClr val="FFFFFF"/>
        </a:solidFill>
        <a:ln w="3908">
          <a:solidFill>
            <a:srgbClr val="000000"/>
          </a:solidFill>
          <a:prstDash val="solid"/>
        </a:ln>
      </c:spPr>
      <c:txPr>
        <a:bodyPr/>
        <a:lstStyle/>
        <a:p>
          <a:pPr>
            <a:defRPr sz="1134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99FFCC"/>
    </a:solidFill>
    <a:ln>
      <a:noFill/>
    </a:ln>
  </c:spPr>
  <c:txPr>
    <a:bodyPr/>
    <a:lstStyle/>
    <a:p>
      <a:pPr>
        <a:defRPr sz="989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0.57851</cdr:x>
      <cdr:y>0.47945</cdr:y>
    </cdr:from>
    <cdr:to>
      <cdr:x>0.7438</cdr:x>
      <cdr:y>0.50685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>
          <a:off x="5040560" y="2520280"/>
          <a:ext cx="1440166" cy="14403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0.73554</cdr:x>
      <cdr:y>0.45205</cdr:y>
    </cdr:from>
    <cdr:to>
      <cdr:x>1</cdr:x>
      <cdr:y>0.57534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408712" y="2376264"/>
          <a:ext cx="2304256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Неналоговые доходы-</a:t>
          </a:r>
        </a:p>
        <a:p xmlns:a="http://schemas.openxmlformats.org/drawingml/2006/main">
          <a:r>
            <a:rPr lang="ru-RU" sz="1400" b="1" dirty="0" smtClean="0"/>
            <a:t>541,4 тыс. рублей; 9,7%</a:t>
          </a:r>
          <a:endParaRPr lang="ru-RU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0.11</cdr:y>
    </cdr:from>
    <cdr:to>
      <cdr:x>0</cdr:x>
      <cdr:y>0.10925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388715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0.11</cdr:y>
    </cdr:from>
    <cdr:to>
      <cdr:x>0.004</cdr:x>
      <cdr:y>0.1055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388715"/>
          <a:ext cx="2400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0.11</cdr:y>
    </cdr:from>
    <cdr:to>
      <cdr:x>0.004</cdr:x>
      <cdr:y>0.1055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388715"/>
          <a:ext cx="2400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0.11</cdr:y>
    </cdr:from>
    <cdr:to>
      <cdr:x>0.004</cdr:x>
      <cdr:y>0.1055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388715"/>
          <a:ext cx="2400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0.11</cdr:y>
    </cdr:from>
    <cdr:to>
      <cdr:x>0.004</cdr:x>
      <cdr:y>0.1055</cdr:y>
    </cdr:to>
    <cdr:sp macro="" textlink="">
      <cdr:nvSpPr>
        <cdr:cNvPr id="10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0" y="388715"/>
          <a:ext cx="2400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84" cy="495698"/>
          </a:xfrm>
          <a:prstGeom prst="rect">
            <a:avLst/>
          </a:prstGeom>
        </p:spPr>
        <p:txBody>
          <a:bodyPr vert="horz" lIns="91696" tIns="45848" rIns="91696" bIns="45848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2315" y="0"/>
            <a:ext cx="2955984" cy="495698"/>
          </a:xfrm>
          <a:prstGeom prst="rect">
            <a:avLst/>
          </a:prstGeom>
        </p:spPr>
        <p:txBody>
          <a:bodyPr vert="horz" lIns="91696" tIns="45848" rIns="91696" bIns="45848" rtlCol="0"/>
          <a:lstStyle>
            <a:lvl1pPr algn="r">
              <a:defRPr sz="1200"/>
            </a:lvl1pPr>
          </a:lstStyle>
          <a:p>
            <a:pPr>
              <a:defRPr/>
            </a:pPr>
            <a:fld id="{0A05267D-A84C-4CA9-B8D2-04974DE3D172}" type="datetimeFigureOut">
              <a:rPr lang="ru-RU"/>
              <a:pPr>
                <a:defRPr/>
              </a:pPr>
              <a:t>25.03.2021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96" tIns="45848" rIns="91696" bIns="45848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2152" y="4711502"/>
            <a:ext cx="5455599" cy="4462860"/>
          </a:xfrm>
          <a:prstGeom prst="rect">
            <a:avLst/>
          </a:prstGeom>
        </p:spPr>
        <p:txBody>
          <a:bodyPr vert="horz" lIns="91696" tIns="45848" rIns="91696" bIns="4584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1419"/>
            <a:ext cx="2955984" cy="495697"/>
          </a:xfrm>
          <a:prstGeom prst="rect">
            <a:avLst/>
          </a:prstGeom>
        </p:spPr>
        <p:txBody>
          <a:bodyPr vert="horz" lIns="91696" tIns="45848" rIns="91696" bIns="4584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2315" y="9421419"/>
            <a:ext cx="2955984" cy="495697"/>
          </a:xfrm>
          <a:prstGeom prst="rect">
            <a:avLst/>
          </a:prstGeom>
        </p:spPr>
        <p:txBody>
          <a:bodyPr vert="horz" lIns="91696" tIns="45848" rIns="91696" bIns="45848" rtlCol="0" anchor="b"/>
          <a:lstStyle>
            <a:lvl1pPr algn="r">
              <a:defRPr sz="1200"/>
            </a:lvl1pPr>
          </a:lstStyle>
          <a:p>
            <a:pPr>
              <a:defRPr/>
            </a:pPr>
            <a:fld id="{36821A41-12BF-4403-9D29-AEEACEF1A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386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821A41-12BF-4403-9D29-AEEACEF1A1A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344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9919-FD4F-43FF-9206-6AFCD19D438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79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5030" indent="-2865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6200" indent="-22924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4681" indent="-22924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3161" indent="-22924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21641" indent="-2292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80121" indent="-2292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8601" indent="-2292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7081" indent="-2292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55FC9B-1E79-4142-8571-A37CEE8E1A48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821A41-12BF-4403-9D29-AEEACEF1A1A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43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9919-FD4F-43FF-9206-6AFCD19D438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32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B3F7F-9943-402D-BB87-4772131E2E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CEAD1-8A8E-4680-AF34-C7B4DB4941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09C5A-5427-4A63-AA2A-1D01B4D3C3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1C1EBA-22C7-46E0-8F15-CB8313FD75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FD8E-13DD-4A8C-AF70-1FD82B4FB0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EDD92-1769-46A1-A1AF-2D19D2151E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42A49A-9BE3-4AA8-B477-D23E554B68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76D7E-3A76-4B5C-B25F-38D6162A95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C3C410-1874-47D9-B5C4-CF4E2EACB5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E6FD71-045F-41C9-8D6F-A26842586A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D7B6E-3865-4BE7-AD6C-C866A682BC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C5BB5BF0-B56B-47E7-8C81-19D2BCCD1E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0" r:id="rId1"/>
    <p:sldLayoutId id="2147484601" r:id="rId2"/>
    <p:sldLayoutId id="2147484602" r:id="rId3"/>
    <p:sldLayoutId id="2147484603" r:id="rId4"/>
    <p:sldLayoutId id="2147484604" r:id="rId5"/>
    <p:sldLayoutId id="2147484605" r:id="rId6"/>
    <p:sldLayoutId id="2147484606" r:id="rId7"/>
    <p:sldLayoutId id="2147484607" r:id="rId8"/>
    <p:sldLayoutId id="2147484608" r:id="rId9"/>
    <p:sldLayoutId id="2147484609" r:id="rId10"/>
    <p:sldLayoutId id="214748461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rgbClr val="00B05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5057775"/>
            <a:ext cx="7377112" cy="161158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Финансовый отдел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Краснопольского райисполкома</a:t>
            </a:r>
          </a:p>
        </p:txBody>
      </p:sp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539750" y="116633"/>
            <a:ext cx="7992690" cy="324093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5000" b="1" dirty="0" smtClean="0">
                <a:solidFill>
                  <a:schemeClr val="tx1"/>
                </a:solidFill>
              </a:rPr>
              <a:t>Исполнение бюджета района за  </a:t>
            </a:r>
            <a:br>
              <a:rPr lang="ru-RU" altLang="ru-RU" sz="5000" b="1" dirty="0" smtClean="0">
                <a:solidFill>
                  <a:schemeClr val="tx1"/>
                </a:solidFill>
              </a:rPr>
            </a:br>
            <a:r>
              <a:rPr lang="ru-RU" altLang="ru-RU" sz="5000" dirty="0" smtClean="0">
                <a:solidFill>
                  <a:schemeClr val="tx1"/>
                </a:solidFill>
              </a:rPr>
              <a:t>2</a:t>
            </a:r>
            <a:r>
              <a:rPr lang="ru-RU" altLang="ru-RU" sz="5000" b="1" dirty="0" smtClean="0">
                <a:solidFill>
                  <a:schemeClr val="tx1"/>
                </a:solidFill>
              </a:rPr>
              <a:t>020</a:t>
            </a:r>
            <a:r>
              <a:rPr lang="en-US" altLang="ru-RU" sz="5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5000" b="1" dirty="0" smtClean="0">
                <a:solidFill>
                  <a:schemeClr val="tx1"/>
                </a:solidFill>
              </a:rPr>
              <a:t>год</a:t>
            </a:r>
            <a:r>
              <a:rPr lang="en-US" altLang="ru-RU" sz="5000" b="1" dirty="0" smtClean="0">
                <a:solidFill>
                  <a:schemeClr val="tx1"/>
                </a:solidFill>
              </a:rPr>
              <a:t> </a:t>
            </a:r>
            <a:endParaRPr lang="ru-RU" altLang="ru-RU" sz="5000" b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68960"/>
            <a:ext cx="223224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552" y="188641"/>
            <a:ext cx="8352928" cy="43204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Структура собственных доходов бюджета района  за 2020 год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211932820"/>
              </p:ext>
            </p:extLst>
          </p:nvPr>
        </p:nvGraphicFramePr>
        <p:xfrm>
          <a:off x="179512" y="908720"/>
          <a:ext cx="87129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9928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11663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Исполнение консолидированного бюджета района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912532"/>
              </p:ext>
            </p:extLst>
          </p:nvPr>
        </p:nvGraphicFramePr>
        <p:xfrm>
          <a:off x="251520" y="825614"/>
          <a:ext cx="8712968" cy="47904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2838"/>
                <a:gridCol w="1147418"/>
                <a:gridCol w="896420"/>
                <a:gridCol w="660235"/>
                <a:gridCol w="1061062"/>
                <a:gridCol w="824533"/>
                <a:gridCol w="602270"/>
                <a:gridCol w="975427"/>
                <a:gridCol w="752765"/>
              </a:tblGrid>
              <a:tr h="350036">
                <a:tc>
                  <a:txBody>
                    <a:bodyPr/>
                    <a:lstStyle/>
                    <a:p>
                      <a:pPr algn="ctr"/>
                      <a:endParaRPr lang="ru-RU" sz="1500" dirty="0"/>
                    </a:p>
                  </a:txBody>
                  <a:tcPr marL="91431" marR="91431" marT="45714" marB="4571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1" marR="91431" marT="45714" marB="4571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1" marR="91431" marT="45714" marB="45714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тыс. рублей</a:t>
                      </a:r>
                      <a:endParaRPr lang="ru-RU" sz="1500" dirty="0"/>
                    </a:p>
                  </a:txBody>
                  <a:tcPr marL="91431" marR="91431" marT="45714" marB="45714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571"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Наименование</a:t>
                      </a:r>
                      <a:endParaRPr lang="ru-RU" sz="15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Доходы</a:t>
                      </a:r>
                      <a:endParaRPr lang="ru-RU" sz="18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Расходы</a:t>
                      </a:r>
                      <a:endParaRPr lang="ru-RU" sz="18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Дефицит(-)</a:t>
                      </a:r>
                    </a:p>
                    <a:p>
                      <a:pPr algn="ctr"/>
                      <a:r>
                        <a:rPr lang="ru-RU" sz="1800" dirty="0" smtClean="0"/>
                        <a:t>Профицит (+)</a:t>
                      </a:r>
                      <a:endParaRPr lang="ru-RU" sz="18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62242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Уточненный план на </a:t>
                      </a:r>
                    </a:p>
                    <a:p>
                      <a:pPr algn="ctr"/>
                      <a:r>
                        <a:rPr lang="ru-RU" sz="1200" dirty="0" smtClean="0"/>
                        <a:t>2020</a:t>
                      </a:r>
                      <a:r>
                        <a:rPr lang="ru-RU" sz="1200" baseline="0" dirty="0" smtClean="0"/>
                        <a:t> год</a:t>
                      </a:r>
                      <a:endParaRPr lang="ru-RU" sz="12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Исполне</a:t>
                      </a:r>
                      <a:r>
                        <a:rPr lang="ru-RU" sz="1200" dirty="0" smtClean="0"/>
                        <a:t>-но</a:t>
                      </a:r>
                      <a:endParaRPr lang="ru-RU" sz="12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Уточнен-</a:t>
                      </a:r>
                      <a:r>
                        <a:rPr lang="ru-RU" sz="1200" dirty="0" err="1" smtClean="0"/>
                        <a:t>ный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план на 2020 </a:t>
                      </a:r>
                      <a:r>
                        <a:rPr lang="ru-RU" sz="1200" baseline="0" dirty="0" smtClean="0"/>
                        <a:t>год</a:t>
                      </a:r>
                      <a:endParaRPr lang="ru-RU" sz="12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Испол-нено</a:t>
                      </a:r>
                      <a:endParaRPr lang="ru-RU" sz="1200" dirty="0" smtClean="0"/>
                    </a:p>
                    <a:p>
                      <a:pPr algn="ctr"/>
                      <a:endParaRPr lang="ru-RU" sz="12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Уточнен-</a:t>
                      </a:r>
                      <a:r>
                        <a:rPr lang="ru-RU" sz="1200" dirty="0" err="1" smtClean="0"/>
                        <a:t>ный</a:t>
                      </a:r>
                      <a:r>
                        <a:rPr lang="ru-RU" sz="1200" dirty="0" smtClean="0"/>
                        <a:t> план </a:t>
                      </a:r>
                      <a:r>
                        <a:rPr lang="ru-RU" sz="1200" baseline="0" dirty="0" smtClean="0"/>
                        <a:t> 2019 года</a:t>
                      </a:r>
                      <a:endParaRPr lang="ru-RU" sz="1200" dirty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Испол-нено</a:t>
                      </a:r>
                      <a:endParaRPr lang="ru-RU" sz="1200" dirty="0" smtClean="0"/>
                    </a:p>
                  </a:txBody>
                  <a:tcPr marL="91431" marR="9143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88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Консолидирован-</a:t>
                      </a:r>
                      <a:r>
                        <a:rPr lang="ru-RU" sz="1400" dirty="0" err="1" smtClean="0"/>
                        <a:t>ный</a:t>
                      </a:r>
                      <a:r>
                        <a:rPr lang="ru-RU" sz="1400" dirty="0" smtClean="0"/>
                        <a:t> бюджет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22 390,8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22 440,5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100,2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22 881,2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smtClean="0">
                          <a:solidFill>
                            <a:schemeClr val="tx1"/>
                          </a:solidFill>
                        </a:rPr>
                        <a:t>22 756,4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99,4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-490,4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-315,9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00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Районный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22 189,8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22 235,9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100,2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22 538,7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22 427,2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99,5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-348,9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-191,3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Бюджеты сельсоветов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284,7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288,3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101,3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426,2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2,9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96,9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-141,5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-124,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Горский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48,7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49,8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102,2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81,8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80,3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98,2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-33,1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-30,5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/>
                        <a:t>Мхиничский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54,3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54,7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100,7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81,7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80,5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98,5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-27,4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-25,8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/>
                        <a:t>Сидоровский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56,4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57,2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101,4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96,5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90,5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93,8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-40,1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-33,3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/>
                        <a:t>Турьевской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57,8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58,7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101,5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82,5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80,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97,8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-24,7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-22,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Яновский</a:t>
                      </a:r>
                      <a:endParaRPr lang="ru-RU" sz="14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67,5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67,9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100,5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83,7</a:t>
                      </a:r>
                      <a:endParaRPr lang="ru-RU" sz="1300" dirty="0"/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80,9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96,6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-16,2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-13,0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 marL="91431" marR="91431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580526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/>
              <a:t>Согласно </a:t>
            </a:r>
            <a:r>
              <a:rPr lang="ru-RU" sz="900" dirty="0"/>
              <a:t>статье 7 Бюджетного кодекса Республики Беларусь консолидированный бюджет - свод бюджетов на соответствующей территории без учета межбюджетных трансфертов между этими бюджетами, бюджетных кредитов и процентов за пользование ими</a:t>
            </a:r>
            <a:r>
              <a:rPr lang="ru-RU" sz="900" dirty="0" smtClean="0"/>
              <a:t>.</a:t>
            </a:r>
          </a:p>
          <a:p>
            <a:endParaRPr lang="ru-RU" sz="900" dirty="0"/>
          </a:p>
          <a:p>
            <a:r>
              <a:rPr lang="ru-RU" sz="900" dirty="0" smtClean="0"/>
              <a:t>*возможны отклонения, связанные с округлением единиц измерения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365665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52000">
              <a:srgbClr val="35F907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23188" cy="1125811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Структура доходов консолидированного бюджета </a:t>
            </a:r>
            <a:r>
              <a:rPr lang="ru-RU" alt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Краснопольского </a:t>
            </a:r>
            <a:r>
              <a:rPr lang="ru-RU" alt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района </a:t>
            </a:r>
            <a:r>
              <a:rPr lang="ru-RU" alt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за 2020 год</a:t>
            </a:r>
            <a:endParaRPr lang="ru-RU" altLang="ru-RU" sz="2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072964"/>
              </p:ext>
            </p:extLst>
          </p:nvPr>
        </p:nvGraphicFramePr>
        <p:xfrm>
          <a:off x="80962" y="1319560"/>
          <a:ext cx="9012238" cy="5762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F451013-443A-4595-88DC-09D112E8BA6E}" type="slidenum">
              <a:rPr lang="ru-RU" altLang="ru-RU" sz="1400"/>
              <a:pPr algn="r" eaLnBrk="1" hangingPunct="1"/>
              <a:t>5</a:t>
            </a:fld>
            <a:endParaRPr lang="ru-RU" altLang="ru-RU" sz="1400"/>
          </a:p>
        </p:txBody>
      </p:sp>
      <p:sp>
        <p:nvSpPr>
          <p:cNvPr id="8195" name="AutoShape 29" descr="Газетная бумага"/>
          <p:cNvSpPr>
            <a:spLocks noChangeAspect="1" noChangeArrowheads="1"/>
          </p:cNvSpPr>
          <p:nvPr/>
        </p:nvSpPr>
        <p:spPr bwMode="auto">
          <a:xfrm>
            <a:off x="809551" y="-502564"/>
            <a:ext cx="9359900" cy="7019925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noFill/>
          </a:ln>
          <a:extLst/>
        </p:spPr>
        <p:txBody>
          <a:bodyPr/>
          <a:lstStyle/>
          <a:p>
            <a:pPr marL="342900" indent="-342900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endParaRPr lang="ru-RU" altLang="ru-RU" sz="3200" dirty="0"/>
          </a:p>
        </p:txBody>
      </p:sp>
      <p:sp>
        <p:nvSpPr>
          <p:cNvPr id="8196" name="Rectangle 30"/>
          <p:cNvSpPr>
            <a:spLocks noChangeArrowheads="1"/>
          </p:cNvSpPr>
          <p:nvPr/>
        </p:nvSpPr>
        <p:spPr bwMode="auto">
          <a:xfrm>
            <a:off x="1692275" y="0"/>
            <a:ext cx="6319838" cy="1276350"/>
          </a:xfrm>
          <a:prstGeom prst="rect">
            <a:avLst/>
          </a:prstGeom>
          <a:solidFill>
            <a:srgbClr val="99FFCC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66"/>
            </a:extrusionClr>
          </a:sp3d>
        </p:spPr>
        <p:txBody>
          <a:bodyPr>
            <a:flatTx/>
          </a:bodyPr>
          <a:lstStyle/>
          <a:p>
            <a:pPr algn="ctr" eaLnBrk="0" hangingPunct="0"/>
            <a:r>
              <a:rPr lang="ru-RU" altLang="ru-RU" sz="2500" dirty="0">
                <a:latin typeface="Times New Roman" pitchFamily="18" charset="0"/>
              </a:rPr>
              <a:t>Всего </a:t>
            </a:r>
            <a:r>
              <a:rPr lang="ru-RU" altLang="ru-RU" sz="2500" dirty="0" smtClean="0">
                <a:latin typeface="Times New Roman" pitchFamily="18" charset="0"/>
              </a:rPr>
              <a:t>расходов</a:t>
            </a:r>
          </a:p>
          <a:p>
            <a:pPr algn="ctr" eaLnBrk="0" hangingPunct="0"/>
            <a:r>
              <a:rPr lang="ru-RU" altLang="ru-RU" sz="2500" b="1" dirty="0" smtClean="0">
                <a:latin typeface="Times New Roman" pitchFamily="18" charset="0"/>
              </a:rPr>
              <a:t>22 756,4  тыс. рублей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8198" name="Rectangle 32"/>
          <p:cNvSpPr>
            <a:spLocks noChangeArrowheads="1"/>
          </p:cNvSpPr>
          <p:nvPr/>
        </p:nvSpPr>
        <p:spPr bwMode="auto">
          <a:xfrm>
            <a:off x="5197636" y="1728787"/>
            <a:ext cx="3536950" cy="1243013"/>
          </a:xfrm>
          <a:prstGeom prst="rect">
            <a:avLst/>
          </a:prstGeom>
          <a:solidFill>
            <a:srgbClr val="99FFCC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0066"/>
            </a:extrusionClr>
          </a:sp3d>
        </p:spPr>
        <p:txBody>
          <a:bodyPr>
            <a:flatTx/>
          </a:bodyPr>
          <a:lstStyle/>
          <a:p>
            <a:pPr algn="ctr" eaLnBrk="0" hangingPunct="0"/>
            <a:r>
              <a:rPr lang="ru-RU" altLang="ru-RU" sz="2000" dirty="0">
                <a:latin typeface="Times New Roman" pitchFamily="18" charset="0"/>
              </a:rPr>
              <a:t>Иные расходы</a:t>
            </a:r>
          </a:p>
          <a:p>
            <a:pPr algn="ctr" eaLnBrk="0" hangingPunct="0"/>
            <a:endParaRPr lang="ru-RU" altLang="ru-RU" sz="2000" dirty="0">
              <a:latin typeface="Times New Roman" pitchFamily="18" charset="0"/>
            </a:endParaRP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</a:rPr>
              <a:t>3 798,3 тыс.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altLang="ru-RU" sz="2000" b="1" dirty="0">
              <a:latin typeface="Times New Roman" pitchFamily="18" charset="0"/>
            </a:endParaRPr>
          </a:p>
        </p:txBody>
      </p:sp>
      <p:sp>
        <p:nvSpPr>
          <p:cNvPr id="664609" name="Rectangle 33"/>
          <p:cNvSpPr>
            <a:spLocks noChangeArrowheads="1"/>
          </p:cNvSpPr>
          <p:nvPr/>
        </p:nvSpPr>
        <p:spPr bwMode="auto">
          <a:xfrm>
            <a:off x="0" y="3200399"/>
            <a:ext cx="1259632" cy="1346201"/>
          </a:xfrm>
          <a:prstGeom prst="rect">
            <a:avLst/>
          </a:prstGeom>
          <a:solidFill>
            <a:srgbClr val="99FF33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Заработная плата </a:t>
            </a:r>
            <a:r>
              <a:rPr lang="ru-RU" altLang="ru-RU" sz="1200" b="1" dirty="0" smtClean="0">
                <a:latin typeface="Times New Roman" pitchFamily="18" charset="0"/>
              </a:rPr>
              <a:t>со </a:t>
            </a:r>
            <a:r>
              <a:rPr lang="ru-RU" altLang="ru-RU" sz="1200" b="1" dirty="0" err="1" smtClean="0">
                <a:latin typeface="Times New Roman" pitchFamily="18" charset="0"/>
              </a:rPr>
              <a:t>взно</a:t>
            </a:r>
            <a:r>
              <a:rPr lang="ru-RU" altLang="ru-RU" sz="1200" b="1" dirty="0" smtClean="0">
                <a:latin typeface="Times New Roman" pitchFamily="18" charset="0"/>
              </a:rPr>
              <a:t>-сами (</a:t>
            </a:r>
            <a:r>
              <a:rPr lang="ru-RU" altLang="ru-RU" sz="1200" b="1" dirty="0" err="1" smtClean="0">
                <a:latin typeface="Times New Roman" pitchFamily="18" charset="0"/>
              </a:rPr>
              <a:t>отчисле-ниями</a:t>
            </a:r>
            <a:r>
              <a:rPr lang="ru-RU" altLang="ru-RU" sz="1200" b="1" dirty="0" smtClean="0">
                <a:latin typeface="Times New Roman" pitchFamily="18" charset="0"/>
              </a:rPr>
              <a:t>) на соц. страхование</a:t>
            </a: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 14 172,1 тыс</a:t>
            </a:r>
            <a:r>
              <a:rPr lang="ru-RU" altLang="ru-RU" sz="1200" b="1" dirty="0">
                <a:latin typeface="Times New Roman" pitchFamily="18" charset="0"/>
              </a:rPr>
              <a:t>. руб.</a:t>
            </a:r>
          </a:p>
        </p:txBody>
      </p:sp>
      <p:sp>
        <p:nvSpPr>
          <p:cNvPr id="8200" name="Rectangle 34"/>
          <p:cNvSpPr>
            <a:spLocks noChangeArrowheads="1"/>
          </p:cNvSpPr>
          <p:nvPr/>
        </p:nvSpPr>
        <p:spPr bwMode="auto">
          <a:xfrm>
            <a:off x="1331638" y="3187700"/>
            <a:ext cx="1336949" cy="1358900"/>
          </a:xfrm>
          <a:prstGeom prst="rect">
            <a:avLst/>
          </a:prstGeom>
          <a:solidFill>
            <a:srgbClr val="99FF33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Лекарственные средства и изделия медицинского назначения</a:t>
            </a:r>
          </a:p>
          <a:p>
            <a:pPr algn="ctr" eaLnBrk="0" hangingPunct="0"/>
            <a:endParaRPr lang="ru-RU" altLang="ru-RU" sz="800" b="1" dirty="0">
              <a:latin typeface="Times New Roman" pitchFamily="18" charset="0"/>
            </a:endParaRP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266,1 тыс. руб</a:t>
            </a:r>
            <a:r>
              <a:rPr lang="ru-RU" altLang="ru-RU" sz="1200" b="1" dirty="0">
                <a:latin typeface="Times New Roman" pitchFamily="18" charset="0"/>
              </a:rPr>
              <a:t>.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8201" name="Rectangle 35"/>
          <p:cNvSpPr>
            <a:spLocks noChangeArrowheads="1"/>
          </p:cNvSpPr>
          <p:nvPr/>
        </p:nvSpPr>
        <p:spPr bwMode="auto">
          <a:xfrm>
            <a:off x="2830513" y="3225800"/>
            <a:ext cx="908050" cy="1013953"/>
          </a:xfrm>
          <a:prstGeom prst="rect">
            <a:avLst/>
          </a:prstGeom>
          <a:solidFill>
            <a:srgbClr val="99FF33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Продукты питания</a:t>
            </a:r>
          </a:p>
          <a:p>
            <a:pPr algn="ctr" eaLnBrk="0" hangingPunct="0"/>
            <a:endParaRPr lang="ru-RU" altLang="ru-RU" sz="800" b="1" dirty="0">
              <a:latin typeface="Times New Roman" pitchFamily="18" charset="0"/>
            </a:endParaRP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229,1   тыс. руб</a:t>
            </a:r>
            <a:r>
              <a:rPr lang="ru-RU" altLang="ru-RU" sz="1200" b="1" dirty="0">
                <a:latin typeface="Times New Roman" pitchFamily="18" charset="0"/>
              </a:rPr>
              <a:t>.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8202" name="Rectangle 36"/>
          <p:cNvSpPr>
            <a:spLocks noChangeArrowheads="1"/>
          </p:cNvSpPr>
          <p:nvPr/>
        </p:nvSpPr>
        <p:spPr bwMode="auto">
          <a:xfrm>
            <a:off x="5762625" y="3187700"/>
            <a:ext cx="1327150" cy="1006475"/>
          </a:xfrm>
          <a:prstGeom prst="rect">
            <a:avLst/>
          </a:prstGeom>
          <a:solidFill>
            <a:srgbClr val="35F907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Капитальные и текущие ремонты</a:t>
            </a: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280,8</a:t>
            </a:r>
            <a:endParaRPr lang="ru-RU" altLang="ru-RU" sz="1200" b="1" dirty="0">
              <a:latin typeface="Times New Roman" pitchFamily="18" charset="0"/>
            </a:endParaRPr>
          </a:p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  тыс. руб.</a:t>
            </a:r>
          </a:p>
          <a:p>
            <a:pPr eaLnBrk="0" hangingPunct="0"/>
            <a:endParaRPr lang="ru-RU" altLang="ru-RU" sz="1200" b="1" dirty="0">
              <a:latin typeface="Times New Roman" pitchFamily="18" charset="0"/>
            </a:endParaRP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-</a:t>
            </a:r>
            <a:endParaRPr lang="ru-RU" altLang="ru-RU" sz="1200" b="1" dirty="0">
              <a:latin typeface="Times New Roman" pitchFamily="18" charset="0"/>
            </a:endParaRPr>
          </a:p>
        </p:txBody>
      </p:sp>
      <p:sp>
        <p:nvSpPr>
          <p:cNvPr id="8203" name="Rectangle 37"/>
          <p:cNvSpPr>
            <a:spLocks noChangeArrowheads="1"/>
          </p:cNvSpPr>
          <p:nvPr/>
        </p:nvSpPr>
        <p:spPr bwMode="auto">
          <a:xfrm>
            <a:off x="7620000" y="3187700"/>
            <a:ext cx="1524000" cy="1006475"/>
          </a:xfrm>
          <a:prstGeom prst="rect">
            <a:avLst/>
          </a:prstGeom>
          <a:solidFill>
            <a:srgbClr val="35F907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Другие  расходы</a:t>
            </a:r>
          </a:p>
          <a:p>
            <a:pPr algn="ctr" eaLnBrk="0" hangingPunct="0"/>
            <a:endParaRPr lang="ru-RU" altLang="ru-RU" sz="1200" b="1" dirty="0">
              <a:latin typeface="Times New Roman" pitchFamily="18" charset="0"/>
            </a:endParaRP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2 976,4 </a:t>
            </a:r>
            <a:r>
              <a:rPr lang="ru-RU" altLang="ru-RU" sz="1200" b="1" dirty="0">
                <a:latin typeface="Times New Roman" pitchFamily="18" charset="0"/>
              </a:rPr>
              <a:t>тыс. руб.</a:t>
            </a:r>
            <a:endParaRPr lang="ru-RU" altLang="ru-RU" sz="3200" b="1" dirty="0">
              <a:latin typeface="Times New Roman" pitchFamily="18" charset="0"/>
            </a:endParaRPr>
          </a:p>
          <a:p>
            <a:pPr algn="ctr" eaLnBrk="0" hangingPunct="0"/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664614" name="Rectangle 38"/>
          <p:cNvSpPr>
            <a:spLocks noChangeArrowheads="1"/>
          </p:cNvSpPr>
          <p:nvPr/>
        </p:nvSpPr>
        <p:spPr bwMode="auto">
          <a:xfrm>
            <a:off x="3923928" y="3225799"/>
            <a:ext cx="1286247" cy="1155702"/>
          </a:xfrm>
          <a:prstGeom prst="rect">
            <a:avLst/>
          </a:prstGeom>
          <a:solidFill>
            <a:srgbClr val="99FF33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Оплата коммунальных услуг</a:t>
            </a:r>
          </a:p>
          <a:p>
            <a:pPr algn="ctr" eaLnBrk="0" hangingPunct="0"/>
            <a:endParaRPr lang="ru-RU" altLang="ru-RU" sz="1200" b="1" dirty="0">
              <a:latin typeface="Times New Roman" pitchFamily="18" charset="0"/>
            </a:endParaRP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1 941,7 тыс</a:t>
            </a:r>
            <a:r>
              <a:rPr lang="ru-RU" altLang="ru-RU" sz="1200" b="1" dirty="0">
                <a:latin typeface="Times New Roman" pitchFamily="18" charset="0"/>
              </a:rPr>
              <a:t>. руб.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8205" name="Text Box 39"/>
          <p:cNvSpPr txBox="1">
            <a:spLocks noChangeArrowheads="1"/>
          </p:cNvSpPr>
          <p:nvPr/>
        </p:nvSpPr>
        <p:spPr bwMode="auto">
          <a:xfrm>
            <a:off x="1988333" y="4706939"/>
            <a:ext cx="1597496" cy="1237262"/>
          </a:xfrm>
          <a:prstGeom prst="rect">
            <a:avLst/>
          </a:prstGeom>
          <a:solidFill>
            <a:srgbClr val="99FF33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20000"/>
              </a:spcBef>
            </a:pPr>
            <a:r>
              <a:rPr lang="ru-RU" altLang="ru-RU" sz="1200" b="1" dirty="0">
                <a:latin typeface="Times New Roman" pitchFamily="18" charset="0"/>
              </a:rPr>
              <a:t>Трансферты</a:t>
            </a:r>
          </a:p>
          <a:p>
            <a:pPr algn="ctr" eaLnBrk="1" hangingPunct="1">
              <a:lnSpc>
                <a:spcPct val="140000"/>
              </a:lnSpc>
              <a:spcBef>
                <a:spcPct val="20000"/>
              </a:spcBef>
            </a:pPr>
            <a:r>
              <a:rPr lang="ru-RU" altLang="ru-RU" sz="1200" b="1" dirty="0">
                <a:latin typeface="Times New Roman" pitchFamily="18" charset="0"/>
              </a:rPr>
              <a:t>населению</a:t>
            </a:r>
          </a:p>
          <a:p>
            <a:pPr algn="ctr" eaLnBrk="1" hangingPunct="1">
              <a:lnSpc>
                <a:spcPct val="140000"/>
              </a:lnSpc>
              <a:spcBef>
                <a:spcPct val="20000"/>
              </a:spcBef>
            </a:pPr>
            <a:r>
              <a:rPr lang="ru-RU" altLang="ru-RU" sz="1200" b="1" dirty="0" smtClean="0">
                <a:latin typeface="Times New Roman" pitchFamily="18" charset="0"/>
              </a:rPr>
              <a:t>1 184,5 тыс. руб</a:t>
            </a:r>
            <a:r>
              <a:rPr lang="ru-RU" altLang="ru-RU" sz="1200" b="1" dirty="0">
                <a:latin typeface="Times New Roman" pitchFamily="18" charset="0"/>
              </a:rPr>
              <a:t>.</a:t>
            </a:r>
          </a:p>
          <a:p>
            <a:pPr algn="ctr" eaLnBrk="1" hangingPunct="1">
              <a:lnSpc>
                <a:spcPct val="140000"/>
              </a:lnSpc>
              <a:spcBef>
                <a:spcPct val="20000"/>
              </a:spcBef>
            </a:pPr>
            <a:endParaRPr lang="ru-RU" altLang="ru-RU" sz="1200" b="1" dirty="0">
              <a:latin typeface="Times New Roman" pitchFamily="18" charset="0"/>
            </a:endParaRPr>
          </a:p>
        </p:txBody>
      </p:sp>
      <p:sp>
        <p:nvSpPr>
          <p:cNvPr id="8206" name="Rectangle 40"/>
          <p:cNvSpPr>
            <a:spLocks noChangeArrowheads="1"/>
          </p:cNvSpPr>
          <p:nvPr/>
        </p:nvSpPr>
        <p:spPr bwMode="auto">
          <a:xfrm>
            <a:off x="3684588" y="4619626"/>
            <a:ext cx="1379537" cy="1146175"/>
          </a:xfrm>
          <a:prstGeom prst="rect">
            <a:avLst/>
          </a:prstGeom>
          <a:solidFill>
            <a:srgbClr val="99FF33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 eaLnBrk="0" hangingPunct="0"/>
            <a:r>
              <a:rPr lang="ru-RU" altLang="ru-RU" sz="1200" b="1" dirty="0">
                <a:latin typeface="Times New Roman" pitchFamily="18" charset="0"/>
              </a:rPr>
              <a:t>Субсидии гос. организациям</a:t>
            </a:r>
          </a:p>
          <a:p>
            <a:pPr algn="ctr" eaLnBrk="0" hangingPunct="0"/>
            <a:r>
              <a:rPr lang="ru-RU" altLang="ru-RU" sz="1200" b="1" dirty="0" smtClean="0">
                <a:latin typeface="Times New Roman" pitchFamily="18" charset="0"/>
              </a:rPr>
              <a:t>1 164,6 тыс</a:t>
            </a:r>
            <a:r>
              <a:rPr lang="ru-RU" altLang="ru-RU" sz="1200" b="1" dirty="0">
                <a:latin typeface="Times New Roman" pitchFamily="18" charset="0"/>
              </a:rPr>
              <a:t>. руб.</a:t>
            </a:r>
          </a:p>
        </p:txBody>
      </p:sp>
      <p:sp>
        <p:nvSpPr>
          <p:cNvPr id="8209" name="AutoShape 43"/>
          <p:cNvSpPr>
            <a:spLocks noChangeArrowheads="1"/>
          </p:cNvSpPr>
          <p:nvPr/>
        </p:nvSpPr>
        <p:spPr bwMode="auto">
          <a:xfrm>
            <a:off x="3240088" y="1325563"/>
            <a:ext cx="331787" cy="366712"/>
          </a:xfrm>
          <a:prstGeom prst="downArrow">
            <a:avLst>
              <a:gd name="adj1" fmla="val 50000"/>
              <a:gd name="adj2" fmla="val 358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endParaRPr lang="ru-RU" altLang="ru-RU" sz="3200"/>
          </a:p>
        </p:txBody>
      </p:sp>
      <p:sp>
        <p:nvSpPr>
          <p:cNvPr id="8210" name="AutoShape 44"/>
          <p:cNvSpPr>
            <a:spLocks noChangeArrowheads="1"/>
          </p:cNvSpPr>
          <p:nvPr/>
        </p:nvSpPr>
        <p:spPr bwMode="auto">
          <a:xfrm>
            <a:off x="6081713" y="1296988"/>
            <a:ext cx="293687" cy="395287"/>
          </a:xfrm>
          <a:prstGeom prst="downArrow">
            <a:avLst>
              <a:gd name="adj1" fmla="val 50000"/>
              <a:gd name="adj2" fmla="val 4135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endParaRPr lang="ru-RU" altLang="ru-RU" sz="3200"/>
          </a:p>
        </p:txBody>
      </p:sp>
      <p:sp>
        <p:nvSpPr>
          <p:cNvPr id="8211" name="Line 45"/>
          <p:cNvSpPr>
            <a:spLocks noChangeShapeType="1"/>
          </p:cNvSpPr>
          <p:nvPr/>
        </p:nvSpPr>
        <p:spPr bwMode="auto">
          <a:xfrm>
            <a:off x="831850" y="2946400"/>
            <a:ext cx="0" cy="2286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2" name="Line 46"/>
          <p:cNvSpPr>
            <a:spLocks noChangeShapeType="1"/>
          </p:cNvSpPr>
          <p:nvPr/>
        </p:nvSpPr>
        <p:spPr bwMode="auto">
          <a:xfrm>
            <a:off x="1990513" y="2930747"/>
            <a:ext cx="0" cy="295053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3" name="Line 47"/>
          <p:cNvSpPr>
            <a:spLocks noChangeShapeType="1"/>
          </p:cNvSpPr>
          <p:nvPr/>
        </p:nvSpPr>
        <p:spPr bwMode="auto">
          <a:xfrm>
            <a:off x="4419600" y="2959100"/>
            <a:ext cx="0" cy="2667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5" name="Line 49"/>
          <p:cNvSpPr>
            <a:spLocks noChangeShapeType="1"/>
          </p:cNvSpPr>
          <p:nvPr/>
        </p:nvSpPr>
        <p:spPr bwMode="auto">
          <a:xfrm>
            <a:off x="3916840" y="2930747"/>
            <a:ext cx="0" cy="1684338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6" name="Line 50"/>
          <p:cNvSpPr>
            <a:spLocks noChangeShapeType="1"/>
          </p:cNvSpPr>
          <p:nvPr/>
        </p:nvSpPr>
        <p:spPr bwMode="auto">
          <a:xfrm>
            <a:off x="2713541" y="2914650"/>
            <a:ext cx="0" cy="1792288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8" name="Line 52"/>
          <p:cNvSpPr>
            <a:spLocks noChangeShapeType="1"/>
          </p:cNvSpPr>
          <p:nvPr/>
        </p:nvSpPr>
        <p:spPr bwMode="auto">
          <a:xfrm>
            <a:off x="6529388" y="2971800"/>
            <a:ext cx="0" cy="2286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9" name="Line 53"/>
          <p:cNvSpPr>
            <a:spLocks noChangeShapeType="1"/>
          </p:cNvSpPr>
          <p:nvPr/>
        </p:nvSpPr>
        <p:spPr bwMode="auto">
          <a:xfrm>
            <a:off x="8088313" y="2959100"/>
            <a:ext cx="0" cy="2286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8" name="Прямая со стрелкой 7"/>
          <p:cNvCxnSpPr>
            <a:endCxn id="8201" idx="0"/>
          </p:cNvCxnSpPr>
          <p:nvPr/>
        </p:nvCxnSpPr>
        <p:spPr>
          <a:xfrm>
            <a:off x="3284538" y="2930747"/>
            <a:ext cx="0" cy="295053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3007399"/>
            <a:ext cx="0" cy="1450754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4607" name="Rectangle 31"/>
          <p:cNvSpPr>
            <a:spLocks noChangeArrowheads="1"/>
          </p:cNvSpPr>
          <p:nvPr/>
        </p:nvSpPr>
        <p:spPr bwMode="auto">
          <a:xfrm>
            <a:off x="755576" y="1633552"/>
            <a:ext cx="4096618" cy="1243013"/>
          </a:xfrm>
          <a:prstGeom prst="rect">
            <a:avLst/>
          </a:prstGeom>
          <a:solidFill>
            <a:srgbClr val="99FFCC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000066"/>
            </a:extrusionClr>
          </a:sp3d>
        </p:spPr>
        <p:txBody>
          <a:bodyPr>
            <a:flatTx/>
          </a:bodyPr>
          <a:lstStyle/>
          <a:p>
            <a:pPr algn="ctr" eaLnBrk="0" hangingPunct="0"/>
            <a:r>
              <a:rPr lang="ru-RU" altLang="ru-RU" sz="2000" dirty="0">
                <a:latin typeface="Times New Roman" pitchFamily="18" charset="0"/>
              </a:rPr>
              <a:t>Расходы, имеющие первоочередное </a:t>
            </a:r>
            <a:r>
              <a:rPr lang="ru-RU" altLang="ru-RU" sz="2000" dirty="0" smtClean="0">
                <a:latin typeface="Times New Roman" pitchFamily="18" charset="0"/>
              </a:rPr>
              <a:t>значение </a:t>
            </a: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</a:rPr>
              <a:t>18 958,1 тыс. рублей</a:t>
            </a:r>
            <a:endParaRPr lang="ru-RU" altLang="ru-RU" sz="2000" b="1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4821238"/>
            <a:ext cx="1509663" cy="840010"/>
          </a:xfrm>
          <a:prstGeom prst="rect">
            <a:avLst/>
          </a:prstGeom>
          <a:solidFill>
            <a:srgbClr val="66FF6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Капитальное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541,1 </a:t>
            </a:r>
          </a:p>
          <a:p>
            <a:pPr algn="ctr"/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ыс.руб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2000" fill="hold"/>
                                        <p:tgtEl>
                                          <p:spTgt spid="6646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2000" fill="hold"/>
                                        <p:tgtEl>
                                          <p:spTgt spid="6646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2000" fill="hold"/>
                                        <p:tgtEl>
                                          <p:spTgt spid="66460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646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2000" fill="hold"/>
                                        <p:tgtEl>
                                          <p:spTgt spid="6646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2000" fill="hold"/>
                                        <p:tgtEl>
                                          <p:spTgt spid="6646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2000" fill="hold"/>
                                        <p:tgtEl>
                                          <p:spTgt spid="6646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6646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4609" grpId="0" animBg="1"/>
      <p:bldP spid="664614" grpId="0" animBg="1"/>
      <p:bldP spid="6646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528" y="188913"/>
            <a:ext cx="8229600" cy="575791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altLang="ru-RU" sz="3000" b="1" dirty="0" smtClean="0">
                <a:solidFill>
                  <a:schemeClr val="tx1"/>
                </a:solidFill>
                <a:latin typeface="Times New Roman" pitchFamily="18" charset="0"/>
              </a:rPr>
              <a:t>Структура расходов, тыс. руб</a:t>
            </a:r>
            <a:r>
              <a:rPr lang="ru-RU" altLang="ru-RU" sz="3000" dirty="0" smtClean="0">
                <a:solidFill>
                  <a:schemeClr val="tx1"/>
                </a:solidFill>
                <a:latin typeface="Times New Roman" pitchFamily="18" charset="0"/>
              </a:rPr>
              <a:t>лей</a:t>
            </a:r>
            <a:endParaRPr lang="ru-RU" altLang="ru-RU" sz="30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8" name="Rectangle 203"/>
          <p:cNvSpPr>
            <a:spLocks noGrp="1" noChangeArrowheads="1"/>
          </p:cNvSpPr>
          <p:nvPr>
            <p:ph sz="quarter" idx="13"/>
          </p:nvPr>
        </p:nvSpPr>
        <p:spPr>
          <a:xfrm flipH="1" flipV="1">
            <a:off x="4572000" y="6126163"/>
            <a:ext cx="76200" cy="6985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4787900" y="1341438"/>
            <a:ext cx="16557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graphicFrame>
        <p:nvGraphicFramePr>
          <p:cNvPr id="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750568"/>
              </p:ext>
            </p:extLst>
          </p:nvPr>
        </p:nvGraphicFramePr>
        <p:xfrm>
          <a:off x="179512" y="895449"/>
          <a:ext cx="8778875" cy="5962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22" name="AutoShape 9"/>
          <p:cNvSpPr>
            <a:spLocks noChangeArrowheads="1"/>
          </p:cNvSpPr>
          <p:nvPr/>
        </p:nvSpPr>
        <p:spPr bwMode="auto">
          <a:xfrm>
            <a:off x="251520" y="4653136"/>
            <a:ext cx="5081090" cy="1872208"/>
          </a:xfrm>
          <a:prstGeom prst="wedgeRoundRectCallout">
            <a:avLst>
              <a:gd name="adj1" fmla="val -8574"/>
              <a:gd name="adj2" fmla="val -134944"/>
              <a:gd name="adj3" fmla="val 16667"/>
            </a:avLst>
          </a:prstGeom>
          <a:solidFill>
            <a:srgbClr val="DBCAE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1400" b="1" dirty="0"/>
              <a:t>Жилищно-коммунальные услуги  и жилищное строительство – </a:t>
            </a:r>
            <a:r>
              <a:rPr lang="ru-RU" altLang="ru-RU" sz="1400" b="1" dirty="0" smtClean="0"/>
              <a:t>2 632,6 </a:t>
            </a:r>
            <a:r>
              <a:rPr lang="ru-RU" altLang="ru-RU" sz="1400" b="1" dirty="0"/>
              <a:t>тыс. руб</a:t>
            </a:r>
            <a:r>
              <a:rPr lang="ru-RU" altLang="ru-RU" sz="1400" b="1" dirty="0" smtClean="0"/>
              <a:t>.</a:t>
            </a:r>
          </a:p>
          <a:p>
            <a:endParaRPr lang="ru-RU" altLang="ru-RU" sz="1400" b="1" dirty="0"/>
          </a:p>
          <a:p>
            <a:r>
              <a:rPr lang="ru-RU" altLang="ru-RU" sz="1400" b="1" dirty="0" smtClean="0"/>
              <a:t>Сельское </a:t>
            </a:r>
            <a:r>
              <a:rPr lang="ru-RU" altLang="ru-RU" sz="1400" b="1" dirty="0"/>
              <a:t>хозяйство – </a:t>
            </a:r>
            <a:r>
              <a:rPr lang="ru-RU" altLang="ru-RU" sz="1400" b="1" dirty="0" smtClean="0"/>
              <a:t>1 052,4 </a:t>
            </a:r>
            <a:r>
              <a:rPr lang="ru-RU" altLang="ru-RU" sz="1400" b="1" dirty="0"/>
              <a:t>тыс. руб</a:t>
            </a:r>
            <a:r>
              <a:rPr lang="ru-RU" altLang="ru-RU" sz="1400" b="1" dirty="0" smtClean="0"/>
              <a:t>.</a:t>
            </a:r>
          </a:p>
          <a:p>
            <a:endParaRPr lang="ru-RU" altLang="ru-RU" sz="1400" b="1" dirty="0" smtClean="0"/>
          </a:p>
          <a:p>
            <a:r>
              <a:rPr lang="ru-RU" altLang="ru-RU" sz="1400" b="1" dirty="0" smtClean="0"/>
              <a:t>Транспорт </a:t>
            </a:r>
            <a:r>
              <a:rPr lang="ru-RU" altLang="ru-RU" sz="1400" b="1" dirty="0"/>
              <a:t>–  </a:t>
            </a:r>
            <a:r>
              <a:rPr lang="ru-RU" altLang="ru-RU" sz="1400" b="1" dirty="0" smtClean="0"/>
              <a:t>147,7 </a:t>
            </a:r>
            <a:r>
              <a:rPr lang="ru-RU" altLang="ru-RU" sz="1400" b="1" dirty="0"/>
              <a:t>тыс. руб. </a:t>
            </a:r>
            <a:endParaRPr lang="ru-RU" altLang="ru-RU" sz="1400" b="1" dirty="0" smtClean="0"/>
          </a:p>
          <a:p>
            <a:endParaRPr lang="ru-RU" altLang="ru-RU" sz="1400" b="1" dirty="0"/>
          </a:p>
          <a:p>
            <a:r>
              <a:rPr lang="ru-RU" altLang="ru-RU" sz="1400" b="1" dirty="0" smtClean="0"/>
              <a:t>Топливо и энергетика – 80,6  тыс. руб</a:t>
            </a:r>
            <a:r>
              <a:rPr lang="ru-RU" altLang="ru-RU" sz="1400" b="1" dirty="0"/>
              <a:t>.</a:t>
            </a:r>
          </a:p>
          <a:p>
            <a:endParaRPr lang="en-US" altLang="ru-RU" sz="1400" b="1" dirty="0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4787900" y="908720"/>
            <a:ext cx="4176713" cy="1440160"/>
          </a:xfrm>
          <a:prstGeom prst="wedgeRectCallout">
            <a:avLst>
              <a:gd name="adj1" fmla="val -11194"/>
              <a:gd name="adj2" fmla="val 104208"/>
            </a:avLst>
          </a:prstGeom>
          <a:solidFill>
            <a:srgbClr val="DBCAE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1400" dirty="0"/>
              <a:t>- </a:t>
            </a:r>
            <a:r>
              <a:rPr lang="ru-RU" altLang="ru-RU" sz="1400" b="1" dirty="0">
                <a:latin typeface="Times New Roman" pitchFamily="18" charset="0"/>
              </a:rPr>
              <a:t>здравоохранение – </a:t>
            </a:r>
            <a:r>
              <a:rPr lang="ru-RU" altLang="ru-RU" sz="1400" b="1" dirty="0" smtClean="0">
                <a:latin typeface="Times New Roman" pitchFamily="18" charset="0"/>
              </a:rPr>
              <a:t> 4 151,6 тыс. руб</a:t>
            </a:r>
            <a:r>
              <a:rPr lang="ru-RU" altLang="ru-RU" sz="1400" b="1" dirty="0">
                <a:latin typeface="Times New Roman" pitchFamily="18" charset="0"/>
              </a:rPr>
              <a:t>.</a:t>
            </a:r>
          </a:p>
          <a:p>
            <a:r>
              <a:rPr lang="ru-RU" altLang="ru-RU" sz="1400" b="1" dirty="0">
                <a:latin typeface="Times New Roman" pitchFamily="18" charset="0"/>
              </a:rPr>
              <a:t>- физическая культура и спорт – </a:t>
            </a:r>
            <a:r>
              <a:rPr lang="ru-RU" altLang="ru-RU" sz="1400" b="1" dirty="0" smtClean="0">
                <a:latin typeface="Times New Roman" pitchFamily="18" charset="0"/>
              </a:rPr>
              <a:t>618,9 тыс. </a:t>
            </a:r>
            <a:r>
              <a:rPr lang="ru-RU" altLang="ru-RU" sz="1400" b="1" dirty="0">
                <a:latin typeface="Times New Roman" pitchFamily="18" charset="0"/>
              </a:rPr>
              <a:t>руб.</a:t>
            </a:r>
          </a:p>
          <a:p>
            <a:r>
              <a:rPr lang="ru-RU" altLang="ru-RU" sz="1400" b="1" dirty="0">
                <a:latin typeface="Times New Roman" pitchFamily="18" charset="0"/>
              </a:rPr>
              <a:t>- культура </a:t>
            </a:r>
            <a:r>
              <a:rPr lang="ru-RU" altLang="ru-RU" sz="1400" b="1" dirty="0" smtClean="0">
                <a:latin typeface="Times New Roman" pitchFamily="18" charset="0"/>
              </a:rPr>
              <a:t>и СМИ – 1 247,0 тыс. </a:t>
            </a:r>
            <a:r>
              <a:rPr lang="ru-RU" altLang="ru-RU" sz="1400" b="1" dirty="0">
                <a:latin typeface="Times New Roman" pitchFamily="18" charset="0"/>
              </a:rPr>
              <a:t>руб.</a:t>
            </a:r>
          </a:p>
          <a:p>
            <a:r>
              <a:rPr lang="ru-RU" altLang="ru-RU" sz="1400" b="1" dirty="0" smtClean="0">
                <a:latin typeface="Times New Roman" pitchFamily="18" charset="0"/>
              </a:rPr>
              <a:t>- образование </a:t>
            </a:r>
            <a:r>
              <a:rPr lang="ru-RU" altLang="ru-RU" sz="1400" b="1" dirty="0">
                <a:latin typeface="Times New Roman" pitchFamily="18" charset="0"/>
              </a:rPr>
              <a:t>-  </a:t>
            </a:r>
            <a:r>
              <a:rPr lang="ru-RU" altLang="ru-RU" sz="1400" b="1" dirty="0" smtClean="0">
                <a:latin typeface="Times New Roman" pitchFamily="18" charset="0"/>
              </a:rPr>
              <a:t>8 239,6 тыс. руб</a:t>
            </a:r>
            <a:r>
              <a:rPr lang="ru-RU" altLang="ru-RU" sz="1400" b="1" dirty="0">
                <a:latin typeface="Times New Roman" pitchFamily="18" charset="0"/>
              </a:rPr>
              <a:t>.</a:t>
            </a:r>
          </a:p>
          <a:p>
            <a:r>
              <a:rPr lang="ru-RU" altLang="ru-RU" sz="1400" b="1" dirty="0">
                <a:latin typeface="Times New Roman" pitchFamily="18" charset="0"/>
              </a:rPr>
              <a:t>- социальная политика – </a:t>
            </a:r>
            <a:r>
              <a:rPr lang="ru-RU" altLang="ru-RU" sz="1400" b="1" dirty="0" smtClean="0">
                <a:latin typeface="Times New Roman" pitchFamily="18" charset="0"/>
              </a:rPr>
              <a:t>1 783,3  тыс. </a:t>
            </a:r>
            <a:r>
              <a:rPr lang="ru-RU" altLang="ru-RU" sz="1400" b="1" dirty="0">
                <a:latin typeface="Times New Roman" pitchFamily="18" charset="0"/>
              </a:rPr>
              <a:t>руб.</a:t>
            </a: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3881019" y="5301208"/>
            <a:ext cx="155448" cy="10801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53235" y="5445224"/>
            <a:ext cx="1192659" cy="72008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Националь-</a:t>
            </a:r>
            <a:r>
              <a:rPr lang="ru-RU" sz="1200" dirty="0" err="1" smtClean="0"/>
              <a:t>ная</a:t>
            </a:r>
            <a:r>
              <a:rPr lang="ru-RU" sz="1200" dirty="0" smtClean="0"/>
              <a:t> экономика</a:t>
            </a:r>
            <a:endParaRPr lang="ru-RU" sz="12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4624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               </a:t>
            </a:r>
            <a:r>
              <a:rPr lang="ru-RU" sz="1600" b="1" u="sng" dirty="0" smtClean="0"/>
              <a:t>Расходы бюджета района за 2020 год по программной классификации </a:t>
            </a:r>
            <a:endParaRPr lang="ru-RU" sz="1600" b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75682" y="598177"/>
            <a:ext cx="2773542" cy="317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БЮДЖЕТ РАЙОНА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4965" y="1118397"/>
            <a:ext cx="2376264" cy="2466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b="1" dirty="0" smtClean="0"/>
              <a:t>86,6% Программные расходы</a:t>
            </a:r>
            <a:endParaRPr lang="ru-RU" sz="1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3686" y="4040800"/>
            <a:ext cx="4527690" cy="3963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 smtClean="0"/>
              <a:t>2,7 </a:t>
            </a:r>
            <a:r>
              <a:rPr lang="ru-RU" sz="1000" dirty="0"/>
              <a:t>Государственная программа развития физической культуры и спорта в Республике Беларусь на 2016 - 2020 годы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2835" y="4626340"/>
            <a:ext cx="4549118" cy="458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000" dirty="0" smtClean="0"/>
          </a:p>
          <a:p>
            <a:pPr algn="just"/>
            <a:r>
              <a:rPr lang="ru-RU" sz="1000" dirty="0" smtClean="0"/>
              <a:t>2,6% </a:t>
            </a:r>
            <a:r>
              <a:rPr lang="ru-RU" sz="1000" dirty="0"/>
              <a:t>Государственная программа по преодолению последствий катастрофы на Чернобыльской АЭС на 2011-2015 годы и на период до 2020 года </a:t>
            </a:r>
          </a:p>
          <a:p>
            <a:pPr algn="just"/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30906" y="1257054"/>
            <a:ext cx="3059106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13,4% Непрограммные расходы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8511" y="2996952"/>
            <a:ext cx="4523442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 smtClean="0"/>
              <a:t>5,3% Государственная программа «Культура Беларуси» на 2016 - 2020    годы </a:t>
            </a:r>
            <a:endParaRPr lang="ru-RU" sz="1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2835" y="1556221"/>
            <a:ext cx="4512326" cy="348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 smtClean="0"/>
              <a:t>37,4% Государственная программа </a:t>
            </a:r>
            <a:r>
              <a:rPr lang="ru-RU" sz="1000" dirty="0"/>
              <a:t>«Образование и молодежная политика» на 2016 - 2020 годы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9911" y="2537901"/>
            <a:ext cx="4511464" cy="3420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 smtClean="0"/>
              <a:t>8,9% </a:t>
            </a:r>
            <a:r>
              <a:rPr lang="ru-RU" sz="1000" dirty="0"/>
              <a:t>Государственная программа «Комфортное жилье и благоприятная среда» на 2016 - 2020 годы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9911" y="3573015"/>
            <a:ext cx="4516162" cy="3600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 smtClean="0"/>
              <a:t>4,6% </a:t>
            </a:r>
            <a:r>
              <a:rPr lang="ru-RU" sz="1000" dirty="0"/>
              <a:t>Государственная программа о социальной защите и содействии занятости населения на 2016-2020 </a:t>
            </a:r>
            <a:r>
              <a:rPr lang="ru-RU" sz="1000" dirty="0" smtClean="0"/>
              <a:t>годы</a:t>
            </a:r>
            <a:endParaRPr lang="ru-RU" sz="10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375756" y="891082"/>
            <a:ext cx="792088" cy="179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41286" y="915398"/>
            <a:ext cx="789620" cy="326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73685" y="5299446"/>
            <a:ext cx="4512326" cy="315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 smtClean="0"/>
              <a:t>2,4% </a:t>
            </a:r>
            <a:r>
              <a:rPr lang="ru-RU" sz="1000" dirty="0"/>
              <a:t>Государственная программа «Строительство жилья» на 2016 - 2020 годы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88086" y="2013546"/>
            <a:ext cx="4498361" cy="3826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000" dirty="0" smtClean="0"/>
          </a:p>
          <a:p>
            <a:pPr algn="just"/>
            <a:r>
              <a:rPr lang="ru-RU" sz="1000" dirty="0" smtClean="0"/>
              <a:t>18,0% </a:t>
            </a:r>
            <a:r>
              <a:rPr lang="ru-RU" sz="1000" dirty="0"/>
              <a:t>Государственная программа «Здоровье народа и демографическая безопасность Республики Беларусь» на 2016-2020 годы </a:t>
            </a:r>
          </a:p>
          <a:p>
            <a:pPr algn="just"/>
            <a:endParaRPr lang="ru-RU" sz="1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83253" y="5732933"/>
            <a:ext cx="4487508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/>
              <a:t>1,4% Государственная программа развития аграрного бизнеса в Республике Беларусь на 2016-2020 годы </a:t>
            </a:r>
          </a:p>
        </p:txBody>
      </p:sp>
      <p:sp>
        <p:nvSpPr>
          <p:cNvPr id="27" name="Прямоугольник 26"/>
          <p:cNvSpPr/>
          <p:nvPr/>
        </p:nvSpPr>
        <p:spPr>
          <a:xfrm flipH="1">
            <a:off x="489910" y="6213993"/>
            <a:ext cx="4485250" cy="2040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 smtClean="0"/>
              <a:t>3,3% Другие программные расходы</a:t>
            </a:r>
            <a:endParaRPr lang="ru-RU" sz="1000" dirty="0"/>
          </a:p>
        </p:txBody>
      </p:sp>
      <p:cxnSp>
        <p:nvCxnSpPr>
          <p:cNvPr id="22" name="Соединительная линия уступом 21"/>
          <p:cNvCxnSpPr>
            <a:stCxn id="9" idx="1"/>
            <a:endCxn id="27" idx="3"/>
          </p:cNvCxnSpPr>
          <p:nvPr/>
        </p:nvCxnSpPr>
        <p:spPr>
          <a:xfrm rot="10800000" flipH="1" flipV="1">
            <a:off x="462834" y="1730386"/>
            <a:ext cx="27075" cy="4585641"/>
          </a:xfrm>
          <a:prstGeom prst="bentConnector3">
            <a:avLst>
              <a:gd name="adj1" fmla="val -8443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1475656" y="1365066"/>
            <a:ext cx="0" cy="190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96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3939</TotalTime>
  <Words>675</Words>
  <Application>Microsoft Office PowerPoint</Application>
  <PresentationFormat>Экран (4:3)</PresentationFormat>
  <Paragraphs>183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Исполнение бюджета района за   2020 год </vt:lpstr>
      <vt:lpstr>Презентация PowerPoint</vt:lpstr>
      <vt:lpstr>Презентация PowerPoint</vt:lpstr>
      <vt:lpstr>Структура доходов консолидированного бюджета Краснопольского района за 2020 год</vt:lpstr>
      <vt:lpstr>Презентация PowerPoint</vt:lpstr>
      <vt:lpstr>Структура расходов, тыс. рублей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Белыничского района за 2016 год</dc:title>
  <dc:creator>Бурко Татьяна</dc:creator>
  <cp:lastModifiedBy>Прохоренко Алеся Александровна</cp:lastModifiedBy>
  <cp:revision>418</cp:revision>
  <cp:lastPrinted>2021-03-24T13:09:51Z</cp:lastPrinted>
  <dcterms:created xsi:type="dcterms:W3CDTF">2017-01-18T12:21:08Z</dcterms:created>
  <dcterms:modified xsi:type="dcterms:W3CDTF">2021-03-25T13:53:05Z</dcterms:modified>
</cp:coreProperties>
</file>