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7" r:id="rId1"/>
  </p:sldMasterIdLst>
  <p:notesMasterIdLst>
    <p:notesMasterId r:id="rId12"/>
  </p:notesMasterIdLst>
  <p:sldIdLst>
    <p:sldId id="329" r:id="rId2"/>
    <p:sldId id="341" r:id="rId3"/>
    <p:sldId id="342" r:id="rId4"/>
    <p:sldId id="308" r:id="rId5"/>
    <p:sldId id="337" r:id="rId6"/>
    <p:sldId id="343" r:id="rId7"/>
    <p:sldId id="334" r:id="rId8"/>
    <p:sldId id="340" r:id="rId9"/>
    <p:sldId id="318" r:id="rId10"/>
    <p:sldId id="330" r:id="rId11"/>
  </p:sldIdLst>
  <p:sldSz cx="9144000" cy="6858000" type="screen4x3"/>
  <p:notesSz cx="68199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99"/>
    <a:srgbClr val="FFCCFF"/>
    <a:srgbClr val="99FFCC"/>
    <a:srgbClr val="CC66FF"/>
    <a:srgbClr val="99FF33"/>
    <a:srgbClr val="DBCAEE"/>
    <a:srgbClr val="35F907"/>
    <a:srgbClr val="66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7235" autoAdjust="0"/>
  </p:normalViewPr>
  <p:slideViewPr>
    <p:cSldViewPr>
      <p:cViewPr varScale="1">
        <p:scale>
          <a:sx n="112" d="100"/>
          <a:sy n="112" d="100"/>
        </p:scale>
        <p:origin x="8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4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chemeClr val="bg2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chemeClr val="bg2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215427288981938E-2"/>
          <c:y val="8.1354070410620163E-2"/>
          <c:w val="0.94285714285714284"/>
          <c:h val="0.65768194070080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'стр дох'!$A$5:$A$5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00FF00" mc:Ignorable="a14" a14:legacySpreadsheetColorIndex="11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1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7986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prst="relaxedInset"/>
              <a:bevelB w="139700" h="139700" prst="divot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  <a:gs pos="0">
                    <a:srgbClr xmlns:mc="http://schemas.openxmlformats.org/markup-compatibility/2006" xmlns:a14="http://schemas.microsoft.com/office/drawing/2010/main" val="00FF00" mc:Ignorable="a14" a14:legacySpreadsheetColorIndex="11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7986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relaxedInset"/>
                <a:bevelB w="139700" h="139700" prst="divo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777-4877-B703-038448A51B00}"/>
              </c:ext>
            </c:extLst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  <a:gs pos="0">
                    <a:srgbClr xmlns:mc="http://schemas.openxmlformats.org/markup-compatibility/2006" xmlns:a14="http://schemas.microsoft.com/office/drawing/2010/main" val="00FF00" mc:Ignorable="a14" a14:legacySpreadsheetColorIndex="11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1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scene3d>
                <a:camera prst="orthographicFront"/>
                <a:lightRig rig="threePt" dir="t"/>
              </a:scene3d>
              <a:sp3d>
                <a:bevelT prst="relaxedInset"/>
                <a:bevelB w="139700" h="139700" prst="divo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777-4877-B703-038448A51B00}"/>
              </c:ext>
            </c:extLst>
          </c:dPt>
          <c:dLbls>
            <c:dLbl>
              <c:idx val="0"/>
              <c:layout>
                <c:manualLayout>
                  <c:x val="-5.538280280658367E-2"/>
                  <c:y val="-6.50984577341055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77-4877-B703-038448A51B00}"/>
                </c:ext>
              </c:extLst>
            </c:dLbl>
            <c:dLbl>
              <c:idx val="1"/>
              <c:layout>
                <c:manualLayout>
                  <c:x val="-3.6757240543358931E-2"/>
                  <c:y val="-3.650437083794277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77-4877-B703-038448A51B00}"/>
                </c:ext>
              </c:extLst>
            </c:dLbl>
            <c:spPr>
              <a:noFill/>
              <a:ln w="35964">
                <a:noFill/>
              </a:ln>
            </c:spPr>
            <c:txPr>
              <a:bodyPr/>
              <a:lstStyle/>
              <a:p>
                <a:pPr>
                  <a:defRPr sz="15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'стр дох'!$C$4:$E$4</c:f>
              <c:strCache>
                <c:ptCount val="2"/>
                <c:pt idx="0">
                  <c:v>отчет за 1 квартал 2021 года</c:v>
                </c:pt>
                <c:pt idx="1">
                  <c:v>отчет за 1 квартал 2022 года</c:v>
                </c:pt>
              </c:strCache>
            </c:strRef>
          </c:cat>
          <c:val>
            <c:numRef>
              <c:f>'стр дох'!$C$5:$E$5</c:f>
              <c:numCache>
                <c:formatCode>0.0%</c:formatCode>
                <c:ptCount val="2"/>
                <c:pt idx="0">
                  <c:v>0.26600000000000001</c:v>
                </c:pt>
                <c:pt idx="1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77-4877-B703-038448A51B00}"/>
            </c:ext>
          </c:extLst>
        </c:ser>
        <c:ser>
          <c:idx val="2"/>
          <c:order val="1"/>
          <c:tx>
            <c:strRef>
              <c:f>'стр дох'!$A$6:$A$6</c:f>
              <c:strCache>
                <c:ptCount val="1"/>
                <c:pt idx="0">
                  <c:v>Беезвозмездные поступления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15">
                    <a:gamma/>
                    <a:shade val="46275"/>
                    <a:invGamma/>
                  </a:srgbClr>
                </a:gs>
                <a:gs pos="1000">
                  <a:srgbClr xmlns:mc="http://schemas.openxmlformats.org/markup-compatibility/2006" xmlns:a14="http://schemas.microsoft.com/office/drawing/2010/main" val="00FFFF" mc:Ignorable="a14" a14:legacySpreadsheetColorIndex="15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1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scene3d>
              <a:camera prst="orthographicFront"/>
              <a:lightRig rig="threePt" dir="t"/>
            </a:scene3d>
            <a:sp3d>
              <a:bevelT prst="relaxedInset"/>
              <a:bevelB prst="relaxedInset"/>
            </a:sp3d>
          </c:spPr>
          <c:invertIfNegative val="0"/>
          <c:dLbls>
            <c:dLbl>
              <c:idx val="0"/>
              <c:layout>
                <c:manualLayout>
                  <c:x val="0.11528912130372056"/>
                  <c:y val="1.748612828355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7-4877-B703-038448A51B00}"/>
                </c:ext>
              </c:extLst>
            </c:dLbl>
            <c:dLbl>
              <c:idx val="1"/>
              <c:layout>
                <c:manualLayout>
                  <c:x val="0.11031455227880134"/>
                  <c:y val="-4.0356434784494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77-4877-B703-038448A51B00}"/>
                </c:ext>
              </c:extLst>
            </c:dLbl>
            <c:spPr>
              <a:noFill/>
              <a:ln w="35964">
                <a:noFill/>
              </a:ln>
            </c:spPr>
            <c:txPr>
              <a:bodyPr/>
              <a:lstStyle/>
              <a:p>
                <a:pPr>
                  <a:defRPr sz="15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'стр дох'!$C$4:$E$4</c:f>
              <c:strCache>
                <c:ptCount val="2"/>
                <c:pt idx="0">
                  <c:v>отчет за 1 квартал 2021 года</c:v>
                </c:pt>
                <c:pt idx="1">
                  <c:v>отчет за 1 квартал 2022 года</c:v>
                </c:pt>
              </c:strCache>
            </c:strRef>
          </c:cat>
          <c:val>
            <c:numRef>
              <c:f>'стр дох'!$C$6:$E$6</c:f>
              <c:numCache>
                <c:formatCode>0.0%</c:formatCode>
                <c:ptCount val="2"/>
                <c:pt idx="0">
                  <c:v>0.73399999999999999</c:v>
                </c:pt>
                <c:pt idx="1">
                  <c:v>0.71499999999999997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777-4877-B703-038448A51B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gapDepth val="32"/>
        <c:shape val="box"/>
        <c:axId val="110415232"/>
        <c:axId val="122029184"/>
        <c:axId val="0"/>
      </c:bar3DChart>
      <c:catAx>
        <c:axId val="11041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solidFill>
            <a:schemeClr val="bg2"/>
          </a:solidFill>
          <a:ln w="4495">
            <a:solidFill>
              <a:schemeClr val="accent1"/>
            </a:solidFill>
            <a:prstDash val="solid"/>
          </a:ln>
        </c:spPr>
        <c:txPr>
          <a:bodyPr rot="0" vert="horz"/>
          <a:lstStyle/>
          <a:p>
            <a:pPr>
              <a:defRPr sz="17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2202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2029184"/>
        <c:scaling>
          <c:orientation val="minMax"/>
        </c:scaling>
        <c:delete val="0"/>
        <c:axPos val="l"/>
        <c:majorGridlines>
          <c:spPr>
            <a:ln w="4495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449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35" b="1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0415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140156898141566E-2"/>
          <c:y val="0.86729653867107137"/>
          <c:w val="0.89999997780795404"/>
          <c:h val="5.7219409557276411E-2"/>
        </c:manualLayout>
      </c:layout>
      <c:overlay val="0"/>
      <c:spPr>
        <a:noFill/>
        <a:ln w="35964">
          <a:noFill/>
        </a:ln>
      </c:spPr>
      <c:txPr>
        <a:bodyPr/>
        <a:lstStyle/>
        <a:p>
          <a:pPr>
            <a:defRPr sz="1821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2"/>
    </a:solidFill>
    <a:ln w="4495">
      <a:solidFill>
        <a:srgbClr val="000000">
          <a:alpha val="80000"/>
        </a:srgbClr>
      </a:solidFill>
      <a:prstDash val="solid"/>
    </a:ln>
  </c:spPr>
  <c:txPr>
    <a:bodyPr/>
    <a:lstStyle/>
    <a:p>
      <a:pPr>
        <a:defRPr sz="113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32991049556093"/>
          <c:y val="0.16828472050114093"/>
          <c:w val="0.46491011553903316"/>
          <c:h val="0.668687809616595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92,1%</c:v>
                </c:pt>
              </c:strCache>
            </c:strRef>
          </c:tx>
          <c:spPr>
            <a:effectLst>
              <a:outerShdw blurRad="50800" dist="50800" dir="5400000" sx="48000" sy="48000" algn="ctr" rotWithShape="0">
                <a:srgbClr val="FFFF00">
                  <a:alpha val="43000"/>
                </a:srgb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61A-490B-A0DB-D2966CB482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61A-490B-A0DB-D2966CB482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61A-490B-A0DB-D2966CB482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61A-490B-A0DB-D2966CB482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861A-490B-A0DB-D2966CB482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1A-490B-A0DB-D2966CB482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61A-490B-A0DB-D2966CB4824C}"/>
              </c:ext>
            </c:extLst>
          </c:dPt>
          <c:dLbls>
            <c:dLbl>
              <c:idx val="0"/>
              <c:layout>
                <c:manualLayout>
                  <c:x val="9.2619481996048889E-3"/>
                  <c:y val="6.327474268460268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Подоходный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налог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790,2 тыс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. рублей; </a:t>
                    </a:r>
                    <a:endParaRPr lang="ru-RU" sz="1300" b="1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1300" b="1"/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48,1%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1A-490B-A0DB-D2966CB4824C}"/>
                </c:ext>
              </c:extLst>
            </c:dLbl>
            <c:dLbl>
              <c:idx val="1"/>
              <c:layout>
                <c:manualLayout>
                  <c:x val="-0.17068565604280606"/>
                  <c:y val="-4.868689803697026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dirty="0" smtClean="0"/>
                      <a:t>НДС – 443,7 тыс</a:t>
                    </a:r>
                    <a:r>
                      <a:rPr lang="ru-RU" sz="1300" dirty="0"/>
                      <a:t>. рублей; </a:t>
                    </a:r>
                    <a:r>
                      <a:rPr lang="ru-RU" sz="1300" dirty="0" smtClean="0"/>
                      <a:t>27,0%</a:t>
                    </a:r>
                    <a:endParaRPr lang="ru-RU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72595049416461"/>
                      <c:h val="8.6420953227419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61A-490B-A0DB-D2966CB4824C}"/>
                </c:ext>
              </c:extLst>
            </c:dLbl>
            <c:dLbl>
              <c:idx val="2"/>
              <c:layout>
                <c:manualLayout>
                  <c:x val="-5.3334830175854461E-3"/>
                  <c:y val="-0.1836174185774230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Налоги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на собственность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– 129,2</a:t>
                    </a:r>
                  </a:p>
                  <a:p>
                    <a:pPr>
                      <a:defRPr sz="1300" b="1"/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7,9%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2524824977202"/>
                      <c:h val="0.147497880752975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61A-490B-A0DB-D2966CB4824C}"/>
                </c:ext>
              </c:extLst>
            </c:dLbl>
            <c:dLbl>
              <c:idx val="3"/>
              <c:layout>
                <c:manualLayout>
                  <c:x val="4.9234726502390608E-2"/>
                  <c:y val="-0.1340161214963938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dirty="0">
                        <a:solidFill>
                          <a:schemeClr val="tx1"/>
                        </a:solidFill>
                      </a:rPr>
                      <a:t>Другие налоги от выручки </a:t>
                    </a:r>
                    <a:r>
                      <a:rPr lang="ru-RU" sz="1300" dirty="0" smtClean="0">
                        <a:solidFill>
                          <a:schemeClr val="tx1"/>
                        </a:solidFill>
                      </a:rPr>
                      <a:t>– 138,3 </a:t>
                    </a:r>
                    <a:r>
                      <a:rPr lang="ru-RU" sz="1300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dirty="0" smtClean="0">
                        <a:solidFill>
                          <a:schemeClr val="tx1"/>
                        </a:solidFill>
                      </a:rPr>
                      <a:t>8,4%</a:t>
                    </a:r>
                    <a:endParaRPr lang="ru-RU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1A-490B-A0DB-D2966CB4824C}"/>
                </c:ext>
              </c:extLst>
            </c:dLbl>
            <c:dLbl>
              <c:idx val="4"/>
              <c:layout>
                <c:manualLayout>
                  <c:x val="6.0963006967908115E-2"/>
                  <c:y val="3.193423713955679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Прочие налоговые доходы – 10,9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0,7%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1A-490B-A0DB-D2966CB4824C}"/>
                </c:ext>
              </c:extLst>
            </c:dLbl>
            <c:dLbl>
              <c:idx val="5"/>
              <c:layout>
                <c:manualLayout>
                  <c:x val="-3.1325263926533842E-2"/>
                  <c:y val="7.789279121193536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Неналоговые доходы – 130,0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7,9%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1A-490B-A0DB-D2966CB4824C}"/>
                </c:ext>
              </c:extLst>
            </c:dLbl>
            <c:dLbl>
              <c:idx val="6"/>
              <c:layout>
                <c:manualLayout>
                  <c:x val="-0.12260821953889292"/>
                  <c:y val="0.18986522236897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1A-490B-A0DB-D2966CB482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 -790,2 тыс. рублей</c:v>
                </c:pt>
                <c:pt idx="1">
                  <c:v>НДС - 443,7тыс. рублей</c:v>
                </c:pt>
                <c:pt idx="2">
                  <c:v>Налоги на собственность -129,2тыс. рублей</c:v>
                </c:pt>
                <c:pt idx="3">
                  <c:v>Другие налоги от выручки -138,3 тыс. рублей</c:v>
                </c:pt>
                <c:pt idx="4">
                  <c:v>Прочие налоговые доходы - 10,9тыс. рублей</c:v>
                </c:pt>
                <c:pt idx="5">
                  <c:v>Неналоговые доходы бюджета -  130,0 тыс. рублей</c:v>
                </c:pt>
                <c:pt idx="6">
                  <c:v>1642,3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0.48099999999999998</c:v>
                </c:pt>
                <c:pt idx="1">
                  <c:v>0.27</c:v>
                </c:pt>
                <c:pt idx="2">
                  <c:v>7.9000000000000001E-2</c:v>
                </c:pt>
                <c:pt idx="3">
                  <c:v>8.4000000000000005E-2</c:v>
                </c:pt>
                <c:pt idx="4">
                  <c:v>7.0000000000000001E-3</c:v>
                </c:pt>
                <c:pt idx="5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61A-490B-A0DB-D2966CB48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62031795792941"/>
          <c:y val="0.14294357607135666"/>
          <c:w val="0.61710167603840693"/>
          <c:h val="0.5898014055301449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0.15256904676135874"/>
                  <c:y val="-0.35514739243447696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3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300" dirty="0" smtClean="0"/>
                      <a:t>Компенсация расходов государства -74,4 тыс. рублей; 4,5%</a:t>
                    </a:r>
                    <a:endParaRPr lang="ru-RU" sz="13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81805636543973"/>
                      <c:h val="0.166737862333490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553-4051-B3C6-8A24ADA9C2E2}"/>
                </c:ext>
              </c:extLst>
            </c:dLbl>
            <c:dLbl>
              <c:idx val="1"/>
              <c:layout>
                <c:manualLayout>
                  <c:x val="-0.18112217329387642"/>
                  <c:y val="0.2678745571479710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3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300" dirty="0" smtClean="0"/>
                      <a:t>Доходы от приватизации (продажи)</a:t>
                    </a:r>
                    <a:r>
                      <a:rPr lang="ru-RU" sz="1300" baseline="0" dirty="0" smtClean="0"/>
                      <a:t> жилых помещений 22,2 </a:t>
                    </a:r>
                    <a:r>
                      <a:rPr lang="ru-RU" sz="1300" baseline="0" dirty="0" err="1" smtClean="0"/>
                      <a:t>тыс.рублей</a:t>
                    </a:r>
                    <a:r>
                      <a:rPr lang="ru-RU" sz="1300" baseline="0" dirty="0" smtClean="0"/>
                      <a:t>; 1,4%</a:t>
                    </a:r>
                    <a:endParaRPr lang="ru-RU" sz="13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590376321822833"/>
                      <c:h val="0.236935093631571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0D9-47F5-BC7F-C9E60F978757}"/>
                </c:ext>
              </c:extLst>
            </c:dLbl>
            <c:dLbl>
              <c:idx val="2"/>
              <c:layout>
                <c:manualLayout>
                  <c:x val="-0.25575356946871225"/>
                  <c:y val="-3.0584036161181903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Штрафы, удержания -6,1 </a:t>
                    </a:r>
                    <a:r>
                      <a:rPr lang="ru-RU" sz="1300" dirty="0" err="1" smtClean="0"/>
                      <a:t>тыс.рублей</a:t>
                    </a:r>
                    <a:r>
                      <a:rPr lang="ru-RU" sz="1300" dirty="0" smtClean="0"/>
                      <a:t>; 0,4%</a:t>
                    </a:r>
                    <a:endParaRPr lang="ru-RU" sz="13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21253194485327"/>
                      <c:h val="0.172112817840865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553-4051-B3C6-8A24ADA9C2E2}"/>
                </c:ext>
              </c:extLst>
            </c:dLbl>
            <c:dLbl>
              <c:idx val="3"/>
              <c:layout>
                <c:manualLayout>
                  <c:x val="-0.2057016111565606"/>
                  <c:y val="-0.1574426606963402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3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300" dirty="0" smtClean="0"/>
                      <a:t>Прочие неналоговые</a:t>
                    </a:r>
                    <a:r>
                      <a:rPr lang="ru-RU" sz="1300" baseline="0" dirty="0" smtClean="0"/>
                      <a:t> доходы –  27,3 </a:t>
                    </a:r>
                    <a:r>
                      <a:rPr lang="ru-RU" sz="1300" dirty="0" smtClean="0"/>
                      <a:t>тыс. рублей;</a:t>
                    </a:r>
                    <a:r>
                      <a:rPr lang="ru-RU" sz="1300" baseline="0" dirty="0" smtClean="0"/>
                      <a:t> 1,6%</a:t>
                    </a:r>
                    <a:endParaRPr lang="ru-RU" sz="13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05830978679675"/>
                      <c:h val="0.17808698176591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553-4051-B3C6-8A24ADA9C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Компенсация расходов государства 74,4 тыс.рублей</c:v>
                </c:pt>
                <c:pt idx="1">
                  <c:v>Доходы от приватизации (продажи) жилых помещений 22,2 тыс.рублей</c:v>
                </c:pt>
                <c:pt idx="2">
                  <c:v>Штрафы, удержания 6,1 тыс.рублей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4.5</c:v>
                </c:pt>
                <c:pt idx="1">
                  <c:v>1.4</c:v>
                </c:pt>
                <c:pt idx="2">
                  <c:v>0.4</c:v>
                </c:pt>
                <c:pt idx="3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53-4051-B3C6-8A24ADA9C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975552913430162"/>
          <c:y val="0.12037352992524639"/>
          <c:w val="0.65017690485338564"/>
          <c:h val="0.802454641791937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2020</c:v>
                </c:pt>
              </c:strCache>
            </c:strRef>
          </c:tx>
          <c:spPr>
            <a:solidFill>
              <a:srgbClr val="B4DCFA">
                <a:lumMod val="50000"/>
              </a:srgb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B4DCFA">
                  <a:lumMod val="50000"/>
                </a:srgbClr>
              </a:solidFill>
              <a:ln>
                <a:solidFill>
                  <a:srgbClr val="92D05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669-4E77-8F7F-E6A63F8950C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D2F05F3-1CA5-4EE6-AB3F-C37EA533B936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69-4E77-8F7F-E6A63F8950C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39575D1-D9B6-47D1-91CD-01A119C1F13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69-4E77-8F7F-E6A63F8950C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56852CB-8929-434C-8F88-E945741D723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69-4E77-8F7F-E6A63F8950C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88A14E5-5ECB-49D9-AEBD-88DE994A2740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r>
                      <a:rPr lang="en-US" dirty="0" smtClean="0"/>
                      <a:t>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69-4E77-8F7F-E6A63F8950C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1871B23-F2B6-47CD-988C-CC9D3DE08F9A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669-4E77-8F7F-E6A63F8950CB}"/>
                </c:ext>
              </c:extLst>
            </c:dLbl>
            <c:dLbl>
              <c:idx val="5"/>
              <c:layout>
                <c:manualLayout>
                  <c:x val="0"/>
                  <c:y val="1.6033572027350423E-2"/>
                </c:manualLayout>
              </c:layout>
              <c:tx>
                <c:rich>
                  <a:bodyPr/>
                  <a:lstStyle/>
                  <a:p>
                    <a:fld id="{1ECFBF04-F1E2-43E4-92A8-78AB6ADD6939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669-4E77-8F7F-E6A63F8950CB}"/>
                </c:ext>
              </c:extLst>
            </c:dLbl>
            <c:dLbl>
              <c:idx val="6"/>
              <c:layout>
                <c:manualLayout>
                  <c:x val="7.0835054941229807E-3"/>
                  <c:y val="0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/>
                    </a:pPr>
                    <a:fld id="{0F368CD1-7BAB-4CF5-99FB-6B258E06AD93}" type="VALUE">
                      <a:rPr lang="en-US" sz="1100" smtClean="0"/>
                      <a:pPr>
                        <a:defRPr sz="1100" b="1"/>
                      </a:pPr>
                      <a:t>[ЗНАЧЕНИЕ]</a:t>
                    </a:fld>
                    <a:r>
                      <a:rPr lang="en-US" sz="1100" dirty="0" smtClean="0"/>
                      <a:t>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669-4E77-8F7F-E6A63F8950CB}"/>
                </c:ext>
              </c:extLst>
            </c:dLbl>
            <c:dLbl>
              <c:idx val="7"/>
              <c:layout>
                <c:manualLayout>
                  <c:x val="-2.8334021976492165E-3"/>
                  <c:y val="1.703567027905986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/>
                    </a:pPr>
                    <a:fld id="{0C39E57A-BDB6-4BC1-BEE3-7DC441C78D88}" type="VALUE">
                      <a:rPr lang="en-US" smtClean="0"/>
                      <a:pPr>
                        <a:defRPr sz="1100" b="1"/>
                      </a:pPr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pPr>
                      <a:defRPr sz="1100" b="1"/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72822898530286E-2"/>
                      <c:h val="4.581593206815404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669-4E77-8F7F-E6A63F895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Расходы по другим разделам</c:v>
                </c:pt>
                <c:pt idx="1">
                  <c:v>Социальная политика</c:v>
                </c:pt>
                <c:pt idx="2">
                  <c:v>Образование</c:v>
                </c:pt>
                <c:pt idx="3">
                  <c:v>Физическая культура, спорт, культура и СМИ</c:v>
                </c:pt>
                <c:pt idx="4">
                  <c:v>Здравоохранение</c:v>
                </c:pt>
                <c:pt idx="5">
                  <c:v>Жилищно-коммунальные услуги и жилищное строительство</c:v>
                </c:pt>
                <c:pt idx="6">
                  <c:v>Национальная экономика</c:v>
                </c:pt>
                <c:pt idx="7">
                  <c:v>Общегосударственная деятельность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5.0000000000000001E-3</c:v>
                </c:pt>
                <c:pt idx="1">
                  <c:v>7.8E-2</c:v>
                </c:pt>
                <c:pt idx="2">
                  <c:v>0.36199999999999999</c:v>
                </c:pt>
                <c:pt idx="3">
                  <c:v>8.2000000000000003E-2</c:v>
                </c:pt>
                <c:pt idx="4">
                  <c:v>0.182</c:v>
                </c:pt>
                <c:pt idx="5">
                  <c:v>0.11600000000000001</c:v>
                </c:pt>
                <c:pt idx="6">
                  <c:v>5.6000000000000001E-2</c:v>
                </c:pt>
                <c:pt idx="7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669-4E77-8F7F-E6A63F8950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26A1CF2-1DBB-4E81-B851-05C59D251CC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669-4E77-8F7F-E6A63F8950C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B766DB7-FB4B-4A7B-B87F-59BA98E4D411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669-4E77-8F7F-E6A63F8950C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AF87611-A681-498A-8C64-8F710A0DA45E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669-4E77-8F7F-E6A63F8950C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41191F1-95A8-4459-B7DF-953E336791DB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669-4E77-8F7F-E6A63F8950C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7D9711C-B257-4F4E-8880-E32DA4D717AF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669-4E77-8F7F-E6A63F8950C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7F2F02C-9502-4D2C-8246-9510F45E3CCB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669-4E77-8F7F-E6A63F8950CB}"/>
                </c:ext>
              </c:extLst>
            </c:dLbl>
            <c:dLbl>
              <c:idx val="6"/>
              <c:layout>
                <c:manualLayout>
                  <c:x val="-3.4694469519536142E-18"/>
                  <c:y val="1.0020982517093685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/>
                    </a:pPr>
                    <a:fld id="{1B666240-7896-45E6-A544-D849AFFB471A}" type="VALUE">
                      <a:rPr lang="en-US" smtClean="0"/>
                      <a:pPr>
                        <a:defRPr sz="1100" b="1"/>
                      </a:pPr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pPr>
                      <a:defRPr sz="1100" b="1"/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74658496949289E-2"/>
                      <c:h val="3.37907530476411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669-4E77-8F7F-E6A63F8950CB}"/>
                </c:ext>
              </c:extLst>
            </c:dLbl>
            <c:dLbl>
              <c:idx val="7"/>
              <c:layout>
                <c:manualLayout>
                  <c:x val="-1.0735966071714339E-16"/>
                  <c:y val="-1.7347234759768071E-1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/>
                    </a:pPr>
                    <a:fld id="{EB078FC4-527A-4CEF-BBE0-5045A17E46E5}" type="VALUE">
                      <a:rPr lang="en-US" smtClean="0"/>
                      <a:pPr>
                        <a:defRPr sz="1100" b="1"/>
                      </a:pPr>
                      <a:t>[ЗНАЧЕНИЕ]</a:t>
                    </a:fld>
                    <a:r>
                      <a:rPr lang="en-US" dirty="0" smtClean="0"/>
                      <a:t>  </a:t>
                    </a:r>
                    <a:endParaRPr lang="en-US" dirty="0" smtClean="0"/>
                  </a:p>
                  <a:p>
                    <a:pPr>
                      <a:defRPr sz="1100" b="1"/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72822898530286E-2"/>
                      <c:h val="3.17865565442223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669-4E77-8F7F-E6A63F8950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Расходы по другим разделам</c:v>
                </c:pt>
                <c:pt idx="1">
                  <c:v>Социальная политика</c:v>
                </c:pt>
                <c:pt idx="2">
                  <c:v>Образование</c:v>
                </c:pt>
                <c:pt idx="3">
                  <c:v>Физическая культура, спорт, культура и СМИ</c:v>
                </c:pt>
                <c:pt idx="4">
                  <c:v>Здравоохранение</c:v>
                </c:pt>
                <c:pt idx="5">
                  <c:v>Жилищно-коммунальные услуги и жилищное строительство</c:v>
                </c:pt>
                <c:pt idx="6">
                  <c:v>Национальная экономика</c:v>
                </c:pt>
                <c:pt idx="7">
                  <c:v>Общегосударственная деятельность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2E-3</c:v>
                </c:pt>
                <c:pt idx="1">
                  <c:v>7.8E-2</c:v>
                </c:pt>
                <c:pt idx="2">
                  <c:v>0.34399999999999997</c:v>
                </c:pt>
                <c:pt idx="3">
                  <c:v>7.4999999999999997E-2</c:v>
                </c:pt>
                <c:pt idx="4">
                  <c:v>0.18099999999999999</c:v>
                </c:pt>
                <c:pt idx="5">
                  <c:v>0.13300000000000001</c:v>
                </c:pt>
                <c:pt idx="6">
                  <c:v>0.06</c:v>
                </c:pt>
                <c:pt idx="7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669-4E77-8F7F-E6A63F8950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3635840"/>
        <c:axId val="43634048"/>
      </c:barChart>
      <c:valAx>
        <c:axId val="43634048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43635840"/>
        <c:crosses val="autoZero"/>
        <c:crossBetween val="between"/>
      </c:valAx>
      <c:catAx>
        <c:axId val="4363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36340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0980151906054199"/>
          <c:y val="9.7741924343241304E-2"/>
          <c:w val="0.16920430927008881"/>
          <c:h val="0.1368594540249733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rgbClr val="002060"/>
                </a:solidFill>
              </a:rPr>
              <a:t>Структура </a:t>
            </a:r>
            <a:r>
              <a:rPr lang="ru-RU" sz="2000" dirty="0" smtClean="0">
                <a:solidFill>
                  <a:srgbClr val="002060"/>
                </a:solidFill>
              </a:rPr>
              <a:t>расходов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консолидированного бюджета района, %</a:t>
            </a:r>
            <a:endParaRPr lang="ru-RU" sz="20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8725619849580771"/>
          <c:y val="1.231311600298379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988844506819242E-2"/>
          <c:y val="0.18060327952978769"/>
          <c:w val="0.65514557672863605"/>
          <c:h val="0.78886092682823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3A8-4B1E-BE17-BC307CFCDB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3A8-4B1E-BE17-BC307CFCDB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3A8-4B1E-BE17-BC307CFCDB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03A8-4B1E-BE17-BC307CFCDB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03A8-4B1E-BE17-BC307CFCDB6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03A8-4B1E-BE17-BC307CFCDB6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03A8-4B1E-BE17-BC307CFCDB6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03A8-4B1E-BE17-BC307CFCDB62}"/>
              </c:ext>
            </c:extLst>
          </c:dPt>
          <c:dLbls>
            <c:spPr>
              <a:gradFill>
                <a:gsLst>
                  <a:gs pos="0">
                    <a:srgbClr val="EEECE1">
                      <a:tint val="98000"/>
                      <a:shade val="90000"/>
                      <a:satMod val="160000"/>
                      <a:lumMod val="100000"/>
                    </a:srgbClr>
                  </a:gs>
                  <a:gs pos="60000">
                    <a:srgbClr val="EEECE1">
                      <a:tint val="95000"/>
                      <a:shade val="100000"/>
                      <a:satMod val="130000"/>
                      <a:lumMod val="130000"/>
                    </a:srgbClr>
                  </a:gs>
                  <a:gs pos="100000">
                    <a:srgbClr val="EEECE1">
                      <a:tint val="97000"/>
                      <a:shade val="100000"/>
                      <a:hueMod val="100000"/>
                      <a:satMod val="140000"/>
                      <a:lumMod val="80000"/>
                    </a:srgbClr>
                  </a:gs>
                </a:gsLst>
                <a:path path="circle">
                  <a:fillToRect l="20000" t="10000" r="20000" b="60000"/>
                </a:path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со взносами (отчислениями)на социальное страхование</c:v>
                </c:pt>
                <c:pt idx="1">
                  <c:v>Лекарственные средства и изделия медицинского назначения</c:v>
                </c:pt>
                <c:pt idx="2">
                  <c:v>Продукты питания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Субсидии ЖКУ и транспортных услуг</c:v>
                </c:pt>
                <c:pt idx="6">
                  <c:v>Капитальное строительство</c:v>
                </c:pt>
                <c:pt idx="7">
                  <c:v>Иные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0.63800000000000001</c:v>
                </c:pt>
                <c:pt idx="1">
                  <c:v>0.01</c:v>
                </c:pt>
                <c:pt idx="2">
                  <c:v>8.9999999999999993E-3</c:v>
                </c:pt>
                <c:pt idx="3">
                  <c:v>0.13300000000000001</c:v>
                </c:pt>
                <c:pt idx="4">
                  <c:v>5.7000000000000002E-2</c:v>
                </c:pt>
                <c:pt idx="5">
                  <c:v>8.6999999999999994E-2</c:v>
                </c:pt>
                <c:pt idx="6">
                  <c:v>1E-3</c:v>
                </c:pt>
                <c:pt idx="7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3A8-4B1E-BE17-BC307CFCDB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со взносами (отчислениями)на социальное страхование</c:v>
                </c:pt>
                <c:pt idx="1">
                  <c:v>Лекарственные средства и изделия медицинского назначения</c:v>
                </c:pt>
                <c:pt idx="2">
                  <c:v>Продукты питания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Субсидии ЖКУ и транспортных услуг</c:v>
                </c:pt>
                <c:pt idx="6">
                  <c:v>Капитальное строительство</c:v>
                </c:pt>
                <c:pt idx="7">
                  <c:v>Иные расходы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#,##0.00">
                  <c:v>3952.7</c:v>
                </c:pt>
                <c:pt idx="1">
                  <c:v>59.8</c:v>
                </c:pt>
                <c:pt idx="2">
                  <c:v>58</c:v>
                </c:pt>
                <c:pt idx="3">
                  <c:v>822.2</c:v>
                </c:pt>
                <c:pt idx="4">
                  <c:v>355.9</c:v>
                </c:pt>
                <c:pt idx="5">
                  <c:v>538.29999999999995</c:v>
                </c:pt>
                <c:pt idx="6">
                  <c:v>4.5999999999999996</c:v>
                </c:pt>
                <c:pt idx="7">
                  <c:v>401.8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3A8-4B1E-BE17-BC307CFCDB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64804419014713"/>
          <c:y val="0.23819906253802486"/>
          <c:w val="0.29739476501493395"/>
          <c:h val="0.72954906465419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64365770750035E-2"/>
          <c:y val="3.1387167895433714E-2"/>
          <c:w val="0.61055902752168523"/>
          <c:h val="0.665992556422217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Сидоровский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0.51200000000000001</c:v>
                </c:pt>
                <c:pt idx="1">
                  <c:v>0.6</c:v>
                </c:pt>
                <c:pt idx="2">
                  <c:v>0.66300000000000003</c:v>
                </c:pt>
                <c:pt idx="3">
                  <c:v>0.47399999999999998</c:v>
                </c:pt>
                <c:pt idx="4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B-48EE-8469-9F16C1FE2D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Сидоровский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0.48799999999999999</c:v>
                </c:pt>
                <c:pt idx="1">
                  <c:v>0.4</c:v>
                </c:pt>
                <c:pt idx="2">
                  <c:v>0.33700000000000002</c:v>
                </c:pt>
                <c:pt idx="3">
                  <c:v>0.52600000000000002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5B-48EE-8469-9F16C1FE2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549376"/>
        <c:axId val="36550912"/>
        <c:axId val="0"/>
      </c:bar3DChart>
      <c:catAx>
        <c:axId val="3654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6550912"/>
        <c:crosses val="autoZero"/>
        <c:auto val="1"/>
        <c:lblAlgn val="ctr"/>
        <c:lblOffset val="100"/>
        <c:noMultiLvlLbl val="0"/>
      </c:catAx>
      <c:valAx>
        <c:axId val="365509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6549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3111157583797881"/>
          <c:y val="0.44717795249085368"/>
          <c:w val="0.25999585480231424"/>
          <c:h val="0.21323672132406743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85000"/>
                  <a:lumOff val="1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048148461006628"/>
          <c:y val="6.0789814112415547E-2"/>
          <c:w val="0.80289621171568648"/>
          <c:h val="0.59928686814075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0.94</c:v>
                </c:pt>
                <c:pt idx="1">
                  <c:v>0.93700000000000006</c:v>
                </c:pt>
                <c:pt idx="2">
                  <c:v>0.97199999999999998</c:v>
                </c:pt>
                <c:pt idx="3">
                  <c:v>0.95399999999999996</c:v>
                </c:pt>
                <c:pt idx="4">
                  <c:v>0.94699999999999995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D-43B6-A740-17E1373ACC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spPr>
            <a:solidFill>
              <a:srgbClr val="F14124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0.06</c:v>
                </c:pt>
                <c:pt idx="1">
                  <c:v>6.3E-2</c:v>
                </c:pt>
                <c:pt idx="2">
                  <c:v>2.8000000000000001E-2</c:v>
                </c:pt>
                <c:pt idx="3">
                  <c:v>4.5999999999999999E-2</c:v>
                </c:pt>
                <c:pt idx="4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8D-43B6-A740-17E1373AC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54336"/>
        <c:axId val="42660224"/>
      </c:barChart>
      <c:catAx>
        <c:axId val="4265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660224"/>
        <c:crosses val="autoZero"/>
        <c:auto val="1"/>
        <c:lblAlgn val="ctr"/>
        <c:lblOffset val="100"/>
        <c:noMultiLvlLbl val="0"/>
      </c:catAx>
      <c:valAx>
        <c:axId val="426602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2654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287941376578E-2"/>
          <c:y val="0.78508880539377834"/>
          <c:w val="0.87059147783387714"/>
          <c:h val="8.8087205387205381E-2"/>
        </c:manualLayout>
      </c:layout>
      <c:overlay val="0"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0.11</cdr:y>
    </cdr:from>
    <cdr:to>
      <cdr:x>0</cdr:x>
      <cdr:y>0.10925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0.45455</cdr:x>
      <cdr:y>0.35113</cdr:y>
    </cdr:from>
    <cdr:to>
      <cdr:x>0.66833</cdr:x>
      <cdr:y>0.49954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600400" y="1820486"/>
          <a:ext cx="1693382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b="1" cap="none" spc="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Доля неналоговых доходов  в собственных  доходных источниках 7,9 %</a:t>
          </a:r>
          <a:endParaRPr lang="ru-RU" b="1" cap="none" spc="0" dirty="0">
            <a:ln w="0"/>
            <a:solidFill>
              <a:schemeClr val="tx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0.09475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1162743" cy="493819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5984" cy="495698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315" y="1"/>
            <a:ext cx="2955984" cy="495698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pPr>
              <a:defRPr/>
            </a:pPr>
            <a:fld id="{0A05267D-A84C-4CA9-B8D2-04974DE3D172}" type="datetimeFigureOut">
              <a:rPr lang="ru-RU"/>
              <a:pPr>
                <a:defRPr/>
              </a:pPr>
              <a:t>29.04.2022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153" y="4711502"/>
            <a:ext cx="5455599" cy="4462860"/>
          </a:xfrm>
          <a:prstGeom prst="rect">
            <a:avLst/>
          </a:prstGeom>
        </p:spPr>
        <p:txBody>
          <a:bodyPr vert="horz" lIns="91687" tIns="45843" rIns="91687" bIns="4584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419"/>
            <a:ext cx="2955984" cy="495697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315" y="9421419"/>
            <a:ext cx="2955984" cy="495697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pPr>
              <a:defRPr/>
            </a:pPr>
            <a:fld id="{36821A41-12BF-4403-9D29-AEEACEF1A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86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21A41-12BF-4403-9D29-AEEACEF1A1A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4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B3F7F-9943-402D-BB87-4772131E2E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CEAD1-8A8E-4680-AF34-C7B4DB4941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09C5A-5427-4A63-AA2A-1D01B4D3C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C1EBA-22C7-46E0-8F15-CB8313FD75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DFD8E-13DD-4A8C-AF70-1FD82B4FB0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EDD92-1769-46A1-A1AF-2D19D2151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2A49A-9BE3-4AA8-B477-D23E554B6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6D7E-3A76-4B5C-B25F-38D6162A95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C410-1874-47D9-B5C4-CF4E2EACB5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6FD71-045F-41C9-8D6F-A26842586A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D7B6E-3865-4BE7-AD6C-C866A682BC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5BB5BF0-B56B-47E7-8C81-19D2BCCD1E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80648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</a:p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исполнения консолидированного бюджета Краснопольского района за 1 квартал</a:t>
            </a:r>
          </a:p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2022 года</a:t>
            </a:r>
            <a:endParaRPr lang="ru-RU" sz="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49482853"/>
              </p:ext>
            </p:extLst>
          </p:nvPr>
        </p:nvGraphicFramePr>
        <p:xfrm>
          <a:off x="323529" y="908721"/>
          <a:ext cx="8446538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33265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бюджетов сельсоветов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7754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ИСПОЛНЕНИЕ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КОНСОЛИДИРОВАННОГО БЮДЖЕТА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РАЙОНА ЗА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1 КВАРТАЛ 2022 г.</a:t>
            </a:r>
            <a:endParaRPr lang="ru-RU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5020"/>
              </p:ext>
            </p:extLst>
          </p:nvPr>
        </p:nvGraphicFramePr>
        <p:xfrm>
          <a:off x="755577" y="980727"/>
          <a:ext cx="8118543" cy="5558849"/>
        </p:xfrm>
        <a:graphic>
          <a:graphicData uri="http://schemas.openxmlformats.org/drawingml/2006/table">
            <a:tbl>
              <a:tblPr firstRow="1" firstCol="1" bandRow="1"/>
              <a:tblGrid>
                <a:gridCol w="3089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76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Наименование 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Исполнено за 1 квартал 2022 г.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(тыс. руб.)</a:t>
                      </a: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Темп роста к уровню прошлого  года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к год. плану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к плану отчетного периода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5 764,6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103,1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Налоговые доходы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1 512,3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116,7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подоходный налог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790,2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25,3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102,1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113,0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налог на добавленную стоимость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443,7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25,8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100,3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125,8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налоги на собственность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129,2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20,9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100,6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104,3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2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67,6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Итого собственные доходы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1 642,3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24,2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110,3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785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0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4 122,3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из них дотации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3 967,9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110,7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6 193,3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98,2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89,4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1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-428,7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0110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Темп роста собственных доходов к уровню прошлого года с учетом индекса роста потребительских цен (110,2%) - 100,1 %. 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7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077641"/>
              </p:ext>
            </p:extLst>
          </p:nvPr>
        </p:nvGraphicFramePr>
        <p:xfrm>
          <a:off x="0" y="764704"/>
          <a:ext cx="907811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118373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</a:rPr>
              <a:t>Структура доходов консолидированного бюджета Краснопольского района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805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88640"/>
            <a:ext cx="8596124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Структура собственных доходов бюджета района за</a:t>
            </a:r>
          </a:p>
          <a:p>
            <a:pPr marL="4572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1 квартал 2022 года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78500363"/>
              </p:ext>
            </p:extLst>
          </p:nvPr>
        </p:nvGraphicFramePr>
        <p:xfrm>
          <a:off x="611560" y="1052736"/>
          <a:ext cx="807848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928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76195378"/>
              </p:ext>
            </p:extLst>
          </p:nvPr>
        </p:nvGraphicFramePr>
        <p:xfrm>
          <a:off x="323528" y="1412776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 txBox="1">
            <a:spLocks/>
          </p:cNvSpPr>
          <p:nvPr/>
        </p:nvSpPr>
        <p:spPr>
          <a:xfrm>
            <a:off x="539552" y="548680"/>
            <a:ext cx="859612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 fontAlgn="auto">
              <a:buFont typeface="Georgia" pitchFamily="18" charset="0"/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Структура неналоговых доходов бюджета района за</a:t>
            </a:r>
          </a:p>
          <a:p>
            <a:pPr marL="45720" indent="0" algn="ctr" fontAlgn="auto">
              <a:buFont typeface="Georgia" pitchFamily="18" charset="0"/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1 квартал 2022 года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64383431"/>
              </p:ext>
            </p:extLst>
          </p:nvPr>
        </p:nvGraphicFramePr>
        <p:xfrm>
          <a:off x="179512" y="404664"/>
          <a:ext cx="896448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13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51943356"/>
              </p:ext>
            </p:extLst>
          </p:nvPr>
        </p:nvGraphicFramePr>
        <p:xfrm>
          <a:off x="251520" y="404664"/>
          <a:ext cx="88924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0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048" y="116632"/>
            <a:ext cx="8457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1500" b="1" u="sng" dirty="0"/>
              <a:t>Расходы бюджета района за </a:t>
            </a:r>
            <a:r>
              <a:rPr lang="ru-RU" sz="1500" b="1" u="sng" dirty="0" smtClean="0"/>
              <a:t> 1 квартал 2022 </a:t>
            </a:r>
            <a:r>
              <a:rPr lang="ru-RU" sz="1500" b="1" u="sng" dirty="0"/>
              <a:t>год по программной классификации </a:t>
            </a:r>
            <a:endParaRPr lang="ru-RU" sz="1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735099"/>
            <a:ext cx="2773542" cy="317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БЮДЖЕТ РАЙОНА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305808"/>
            <a:ext cx="3096344" cy="246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/>
              <a:t>88,5% Программные расходы</a:t>
            </a:r>
            <a:endParaRPr lang="ru-RU" sz="1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336453"/>
            <a:ext cx="3059106" cy="21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11,5% Непрограммные расходы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5646" y="1806303"/>
            <a:ext cx="4512326" cy="348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43,0% Государственная программа </a:t>
            </a:r>
            <a:r>
              <a:rPr lang="ru-RU" sz="1000" dirty="0"/>
              <a:t>«Образование и молодежная политика» на </a:t>
            </a:r>
            <a:r>
              <a:rPr lang="ru-RU" sz="1000" dirty="0" smtClean="0"/>
              <a:t>2021 </a:t>
            </a:r>
            <a:r>
              <a:rPr lang="ru-RU" sz="1000" dirty="0"/>
              <a:t>- </a:t>
            </a:r>
            <a:r>
              <a:rPr lang="ru-RU" sz="1000" dirty="0" smtClean="0"/>
              <a:t>2025 </a:t>
            </a:r>
            <a:r>
              <a:rPr lang="ru-RU" sz="1000" dirty="0"/>
              <a:t>годы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4561" y="2317822"/>
            <a:ext cx="4506514" cy="4565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000" dirty="0" smtClean="0"/>
          </a:p>
          <a:p>
            <a:pPr algn="just"/>
            <a:r>
              <a:rPr lang="ru-RU" sz="1000" dirty="0" smtClean="0"/>
              <a:t>20,0% </a:t>
            </a:r>
            <a:r>
              <a:rPr lang="ru-RU" sz="1000" dirty="0"/>
              <a:t>Государственная программа «Здоровье народа и демографическая безопасность Республики Беларусь» на </a:t>
            </a:r>
            <a:r>
              <a:rPr lang="ru-RU" sz="1000" dirty="0" smtClean="0"/>
              <a:t>2021 - 2025 </a:t>
            </a:r>
            <a:r>
              <a:rPr lang="ru-RU" sz="1000" dirty="0"/>
              <a:t>годы </a:t>
            </a:r>
          </a:p>
          <a:p>
            <a:pPr algn="just"/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9611" y="2973136"/>
            <a:ext cx="4511464" cy="342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11,0% </a:t>
            </a:r>
            <a:r>
              <a:rPr lang="ru-RU" sz="1000" dirty="0"/>
              <a:t>Государственная программа «Комфортное жилье и благоприятная среда» на </a:t>
            </a:r>
            <a:r>
              <a:rPr lang="ru-RU" sz="1000" dirty="0" smtClean="0"/>
              <a:t>2021 </a:t>
            </a:r>
            <a:r>
              <a:rPr lang="ru-RU" sz="1000" dirty="0"/>
              <a:t>- </a:t>
            </a:r>
            <a:r>
              <a:rPr lang="ru-RU" sz="1000" dirty="0" smtClean="0"/>
              <a:t>2025 </a:t>
            </a:r>
            <a:r>
              <a:rPr lang="ru-RU" sz="1000" dirty="0"/>
              <a:t>годы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9611" y="3478361"/>
            <a:ext cx="4523442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6,8% Государственная программа «Культура Беларуси» на 2021 - 2025    годы 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6891" y="3994049"/>
            <a:ext cx="4516162" cy="360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/>
              <a:t>6,4% </a:t>
            </a:r>
            <a:r>
              <a:rPr lang="ru-RU" sz="1000" dirty="0"/>
              <a:t>Государственная программа </a:t>
            </a:r>
            <a:r>
              <a:rPr lang="ru-RU" sz="1000" dirty="0" smtClean="0"/>
              <a:t>«Социальная защита» на 2021 - 2025 годы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6891" y="4490452"/>
            <a:ext cx="4523612" cy="4501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solidFill>
                  <a:schemeClr val="tx1"/>
                </a:solidFill>
              </a:rPr>
              <a:t>3,</a:t>
            </a:r>
            <a:r>
              <a:rPr lang="en-US" sz="1000" dirty="0" smtClean="0">
                <a:solidFill>
                  <a:schemeClr val="tx1"/>
                </a:solidFill>
              </a:rPr>
              <a:t>9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/>
              <a:t>Государственная </a:t>
            </a:r>
            <a:r>
              <a:rPr lang="ru-RU" sz="1000" dirty="0" smtClean="0"/>
              <a:t>программа «Управление государственными финансами и регулирование финансового рынка» на 2020 год  и на период до 2025 года 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1941" y="5054170"/>
            <a:ext cx="4522042" cy="3868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000" dirty="0" smtClean="0">
                <a:solidFill>
                  <a:schemeClr val="tx1"/>
                </a:solidFill>
              </a:rPr>
              <a:t>3,4</a:t>
            </a:r>
            <a:r>
              <a:rPr lang="ru-RU" sz="1000" dirty="0" smtClean="0">
                <a:solidFill>
                  <a:schemeClr val="tx1"/>
                </a:solidFill>
              </a:rPr>
              <a:t>% </a:t>
            </a:r>
            <a:r>
              <a:rPr lang="ru-RU" sz="1000" dirty="0"/>
              <a:t>Государственная программа развития физической культуры и спорта в Республике Беларусь на 2021 - 2025 годы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8177" y="5590446"/>
            <a:ext cx="4512326" cy="31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000" dirty="0" smtClean="0">
                <a:solidFill>
                  <a:schemeClr val="tx1"/>
                </a:solidFill>
              </a:rPr>
              <a:t>3,2%</a:t>
            </a:r>
            <a:r>
              <a:rPr lang="ru-RU" sz="1000" dirty="0" smtClean="0"/>
              <a:t> </a:t>
            </a:r>
            <a:r>
              <a:rPr lang="ru-RU" sz="1000" dirty="0"/>
              <a:t>Государственная программа по преодолению последствий катастрофы на Чернобыльской АЭС на 2021 -2025 годы </a:t>
            </a: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398237" y="6090822"/>
            <a:ext cx="4485250" cy="36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000" dirty="0" smtClean="0">
                <a:solidFill>
                  <a:schemeClr val="tx1"/>
                </a:solidFill>
              </a:rPr>
              <a:t>2,3%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 smtClean="0"/>
              <a:t>Другие программные расходы</a:t>
            </a:r>
            <a:endParaRPr lang="ru-RU" sz="1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491880" y="1071357"/>
            <a:ext cx="72008" cy="234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52120" y="1065604"/>
            <a:ext cx="216024" cy="20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Структура доходов </a:t>
            </a:r>
            <a:r>
              <a:rPr lang="ru-RU" sz="2400" b="1" dirty="0" smtClean="0"/>
              <a:t>бюджетов сельсоветов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25652037"/>
              </p:ext>
            </p:extLst>
          </p:nvPr>
        </p:nvGraphicFramePr>
        <p:xfrm>
          <a:off x="251520" y="1268761"/>
          <a:ext cx="88924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9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 2">
    <a:majorFont>
      <a:latin typeface="Calibri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mbria"/>
      <a:ea typeface=""/>
      <a:cs typeface=""/>
      <a:font script="Jpan" typeface="HG明朝B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6102</TotalTime>
  <Words>503</Words>
  <Application>Microsoft Office PowerPoint</Application>
  <PresentationFormat>Экран (4:3)</PresentationFormat>
  <Paragraphs>123</Paragraphs>
  <Slides>10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Белыничского района за 2016 год</dc:title>
  <dc:creator>Бурко Татьяна</dc:creator>
  <cp:lastModifiedBy>Прохоренко Алеся Александровна</cp:lastModifiedBy>
  <cp:revision>765</cp:revision>
  <cp:lastPrinted>2022-04-14T13:37:42Z</cp:lastPrinted>
  <dcterms:created xsi:type="dcterms:W3CDTF">2017-01-18T12:21:08Z</dcterms:created>
  <dcterms:modified xsi:type="dcterms:W3CDTF">2022-04-29T05:31:52Z</dcterms:modified>
</cp:coreProperties>
</file>